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72"/>
  </p:notesMasterIdLst>
  <p:sldIdLst>
    <p:sldId id="375" r:id="rId2"/>
    <p:sldId id="376" r:id="rId3"/>
    <p:sldId id="377" r:id="rId4"/>
    <p:sldId id="378" r:id="rId5"/>
    <p:sldId id="379" r:id="rId6"/>
    <p:sldId id="436" r:id="rId7"/>
    <p:sldId id="437" r:id="rId8"/>
    <p:sldId id="438" r:id="rId9"/>
    <p:sldId id="439" r:id="rId10"/>
    <p:sldId id="440" r:id="rId11"/>
    <p:sldId id="441" r:id="rId12"/>
    <p:sldId id="442" r:id="rId13"/>
    <p:sldId id="443" r:id="rId14"/>
    <p:sldId id="382" r:id="rId15"/>
    <p:sldId id="380" r:id="rId16"/>
    <p:sldId id="398" r:id="rId17"/>
    <p:sldId id="381" r:id="rId18"/>
    <p:sldId id="445" r:id="rId19"/>
    <p:sldId id="383" r:id="rId20"/>
    <p:sldId id="446" r:id="rId21"/>
    <p:sldId id="384" r:id="rId22"/>
    <p:sldId id="447" r:id="rId23"/>
    <p:sldId id="385" r:id="rId24"/>
    <p:sldId id="386" r:id="rId25"/>
    <p:sldId id="391" r:id="rId26"/>
    <p:sldId id="392" r:id="rId27"/>
    <p:sldId id="393" r:id="rId28"/>
    <p:sldId id="394" r:id="rId29"/>
    <p:sldId id="405" r:id="rId30"/>
    <p:sldId id="406" r:id="rId31"/>
    <p:sldId id="407" r:id="rId32"/>
    <p:sldId id="387" r:id="rId33"/>
    <p:sldId id="395" r:id="rId34"/>
    <p:sldId id="396" r:id="rId35"/>
    <p:sldId id="397" r:id="rId36"/>
    <p:sldId id="388" r:id="rId37"/>
    <p:sldId id="389" r:id="rId38"/>
    <p:sldId id="448" r:id="rId39"/>
    <p:sldId id="390" r:id="rId40"/>
    <p:sldId id="399" r:id="rId41"/>
    <p:sldId id="400" r:id="rId42"/>
    <p:sldId id="401" r:id="rId43"/>
    <p:sldId id="402" r:id="rId44"/>
    <p:sldId id="403" r:id="rId45"/>
    <p:sldId id="404" r:id="rId46"/>
    <p:sldId id="408" r:id="rId47"/>
    <p:sldId id="409" r:id="rId48"/>
    <p:sldId id="411" r:id="rId49"/>
    <p:sldId id="412" r:id="rId50"/>
    <p:sldId id="414" r:id="rId51"/>
    <p:sldId id="415" r:id="rId52"/>
    <p:sldId id="416" r:id="rId53"/>
    <p:sldId id="417" r:id="rId54"/>
    <p:sldId id="419" r:id="rId55"/>
    <p:sldId id="420" r:id="rId56"/>
    <p:sldId id="426" r:id="rId57"/>
    <p:sldId id="427" r:id="rId58"/>
    <p:sldId id="429" r:id="rId59"/>
    <p:sldId id="428" r:id="rId60"/>
    <p:sldId id="421" r:id="rId61"/>
    <p:sldId id="422" r:id="rId62"/>
    <p:sldId id="430" r:id="rId63"/>
    <p:sldId id="431" r:id="rId64"/>
    <p:sldId id="432" r:id="rId65"/>
    <p:sldId id="433" r:id="rId66"/>
    <p:sldId id="434" r:id="rId67"/>
    <p:sldId id="435" r:id="rId68"/>
    <p:sldId id="444" r:id="rId69"/>
    <p:sldId id="423" r:id="rId70"/>
    <p:sldId id="424" r:id="rId7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672"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809" y="1853252"/>
            <a:ext cx="9146383" cy="2667000"/>
          </a:xfrm>
        </p:spPr>
        <p:txBody>
          <a:bodyPr/>
          <a:lstStyle/>
          <a:p>
            <a:r>
              <a:rPr lang="en-US" sz="4800" cap="all" dirty="0"/>
              <a:t>DEONTOLOGY AND BASIC CONCEPTS OF HEALTH LEGISLATION</a:t>
            </a:r>
            <a:r>
              <a:rPr lang="sr-Latn-RS" dirty="0" smtClean="0"/>
              <a:t/>
            </a:r>
            <a:br>
              <a:rPr lang="sr-Latn-RS" dirty="0" smtClean="0"/>
            </a:br>
            <a:endParaRPr lang="en-US" dirty="0"/>
          </a:p>
        </p:txBody>
      </p:sp>
      <p:sp>
        <p:nvSpPr>
          <p:cNvPr id="3" name="Subtitle 2"/>
          <p:cNvSpPr>
            <a:spLocks noGrp="1"/>
          </p:cNvSpPr>
          <p:nvPr>
            <p:ph type="subTitle" idx="1"/>
          </p:nvPr>
        </p:nvSpPr>
        <p:spPr>
          <a:xfrm>
            <a:off x="1522811" y="4953000"/>
            <a:ext cx="9146381" cy="1371600"/>
          </a:xfrm>
        </p:spPr>
        <p:txBody>
          <a:bodyPr>
            <a:normAutofit fontScale="92500" lnSpcReduction="20000"/>
          </a:bodyPr>
          <a:lstStyle/>
          <a:p>
            <a:pPr defTabSz="457207" fontAlgn="auto">
              <a:spcAft>
                <a:spcPts val="0"/>
              </a:spcAft>
              <a:buClr>
                <a:schemeClr val="bg2">
                  <a:lumMod val="40000"/>
                  <a:lumOff val="60000"/>
                </a:schemeClr>
              </a:buClr>
              <a:defRPr/>
            </a:pPr>
            <a:r>
              <a:rPr lang="en-US" sz="2800" b="1" dirty="0" smtClean="0"/>
              <a:t>Prof. Dr. Vladimir </a:t>
            </a:r>
            <a:r>
              <a:rPr lang="en-US" sz="2800" b="1" dirty="0" err="1" smtClean="0"/>
              <a:t>Janjic</a:t>
            </a:r>
            <a:r>
              <a:rPr lang="en-US" sz="2800" b="1" dirty="0" smtClean="0"/>
              <a:t> MD</a:t>
            </a:r>
            <a:r>
              <a:rPr lang="en-US" sz="2800" b="1" dirty="0"/>
              <a:t>, PhD</a:t>
            </a:r>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400" b="1" dirty="0" smtClean="0"/>
              <a:t>Full </a:t>
            </a:r>
            <a:r>
              <a:rPr lang="en-US" sz="2400" b="1" dirty="0"/>
              <a:t>professor</a:t>
            </a:r>
          </a:p>
          <a:p>
            <a:pPr defTabSz="457207" fontAlgn="auto">
              <a:spcAft>
                <a:spcPts val="0"/>
              </a:spcAft>
              <a:buClr>
                <a:schemeClr val="bg2">
                  <a:lumMod val="40000"/>
                  <a:lumOff val="60000"/>
                </a:schemeClr>
              </a:buClr>
              <a:defRPr/>
            </a:pPr>
            <a:r>
              <a:rPr lang="en-US" sz="2400" b="1" dirty="0"/>
              <a:t>Department of Communication Skills, Ethics and </a:t>
            </a:r>
            <a:r>
              <a:rPr lang="en-US" sz="2400" b="1" dirty="0" smtClean="0"/>
              <a:t>Psychology</a:t>
            </a:r>
          </a:p>
          <a:p>
            <a:pPr defTabSz="457207" fontAlgn="auto">
              <a:spcAft>
                <a:spcPts val="0"/>
              </a:spcAft>
              <a:buClr>
                <a:schemeClr val="bg2">
                  <a:lumMod val="40000"/>
                  <a:lumOff val="60000"/>
                </a:schemeClr>
              </a:buClr>
              <a:defRPr/>
            </a:pPr>
            <a:r>
              <a:rPr lang="en-US" sz="2400" b="1" dirty="0" smtClean="0"/>
              <a:t>Faculty </a:t>
            </a:r>
            <a:r>
              <a:rPr lang="en-US" sz="2400" b="1" dirty="0"/>
              <a:t>of medical sciences, </a:t>
            </a:r>
            <a:r>
              <a:rPr lang="en-US" sz="2400" b="1" dirty="0" smtClean="0"/>
              <a:t>University </a:t>
            </a:r>
            <a:r>
              <a:rPr lang="en-US" sz="2400" b="1" dirty="0"/>
              <a:t>of </a:t>
            </a:r>
            <a:r>
              <a:rPr lang="en-US" sz="2400" b="1" dirty="0" err="1" smtClean="0"/>
              <a:t>Kragujevac</a:t>
            </a:r>
            <a:endParaRPr lang="en-US" sz="2400" b="1" dirty="0"/>
          </a:p>
        </p:txBody>
      </p:sp>
      <p:pic>
        <p:nvPicPr>
          <p:cNvPr id="4"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NON</a:t>
            </a:r>
            <a:r>
              <a:rPr lang="sr-Latn-RS" smtClean="0"/>
              <a:t>-</a:t>
            </a:r>
            <a:r>
              <a:rPr lang="en-US" smtClean="0"/>
              <a:t>MALFEASANCE</a:t>
            </a:r>
            <a:endParaRPr lang="en-US" dirty="0"/>
          </a:p>
        </p:txBody>
      </p:sp>
      <p:sp>
        <p:nvSpPr>
          <p:cNvPr id="3" name="Content Placeholder 2"/>
          <p:cNvSpPr>
            <a:spLocks noGrp="1"/>
          </p:cNvSpPr>
          <p:nvPr>
            <p:ph idx="1"/>
          </p:nvPr>
        </p:nvSpPr>
        <p:spPr/>
        <p:txBody>
          <a:bodyPr>
            <a:noAutofit/>
          </a:bodyPr>
          <a:lstStyle/>
          <a:p>
            <a:r>
              <a:rPr lang="en-US" sz="2200" dirty="0">
                <a:solidFill>
                  <a:srgbClr val="FF0000"/>
                </a:solidFill>
              </a:rPr>
              <a:t>This principle is straightforward. Doctors must not harm their patients. </a:t>
            </a:r>
            <a:endParaRPr lang="sr-Latn-RS" sz="2200" dirty="0" smtClean="0">
              <a:solidFill>
                <a:srgbClr val="FF0000"/>
              </a:solidFill>
            </a:endParaRPr>
          </a:p>
          <a:p>
            <a:r>
              <a:rPr lang="en-US" sz="2200" dirty="0" smtClean="0"/>
              <a:t>At </a:t>
            </a:r>
            <a:r>
              <a:rPr lang="en-US" sz="2200" dirty="0"/>
              <a:t>first </a:t>
            </a:r>
            <a:r>
              <a:rPr lang="en-US" sz="2200" dirty="0" smtClean="0"/>
              <a:t>it</a:t>
            </a:r>
            <a:r>
              <a:rPr lang="sr-Latn-RS" sz="2200" dirty="0" smtClean="0"/>
              <a:t> </a:t>
            </a:r>
            <a:r>
              <a:rPr lang="en-US" sz="2200" dirty="0" smtClean="0"/>
              <a:t>might </a:t>
            </a:r>
            <a:r>
              <a:rPr lang="en-US" sz="2200" dirty="0"/>
              <a:t>be thought to be so obvious as to not need stating. However, it should </a:t>
            </a:r>
            <a:r>
              <a:rPr lang="en-US" sz="2200" dirty="0" smtClean="0"/>
              <a:t>b</a:t>
            </a:r>
            <a:r>
              <a:rPr lang="sr-Latn-RS" sz="2200" dirty="0" smtClean="0"/>
              <a:t>e </a:t>
            </a:r>
            <a:r>
              <a:rPr lang="en-US" sz="2200" dirty="0" smtClean="0"/>
              <a:t>recalled </a:t>
            </a:r>
            <a:r>
              <a:rPr lang="en-US" sz="2200" dirty="0"/>
              <a:t>that there can be a temptation in some cases to harm one patient in order </a:t>
            </a:r>
            <a:r>
              <a:rPr lang="en-US" sz="2200" dirty="0" smtClean="0"/>
              <a:t>to</a:t>
            </a:r>
            <a:r>
              <a:rPr lang="sr-Latn-RS" sz="2200" dirty="0" smtClean="0"/>
              <a:t> </a:t>
            </a:r>
            <a:r>
              <a:rPr lang="en-US" sz="2200" dirty="0" smtClean="0"/>
              <a:t>benefit </a:t>
            </a:r>
            <a:r>
              <a:rPr lang="en-US" sz="2200" dirty="0"/>
              <a:t>another (e.g. by taking tissue for a transplant). </a:t>
            </a:r>
            <a:endParaRPr lang="sr-Latn-RS" sz="2200" dirty="0" smtClean="0"/>
          </a:p>
          <a:p>
            <a:r>
              <a:rPr lang="en-US" sz="2200" dirty="0" smtClean="0"/>
              <a:t>This </a:t>
            </a:r>
            <a:r>
              <a:rPr lang="en-US" sz="2200" dirty="0"/>
              <a:t>principle would not </a:t>
            </a:r>
            <a:r>
              <a:rPr lang="en-US" sz="2200" dirty="0" smtClean="0"/>
              <a:t>permit</a:t>
            </a:r>
            <a:r>
              <a:rPr lang="sr-Latn-RS" sz="2200" dirty="0" smtClean="0"/>
              <a:t> </a:t>
            </a:r>
            <a:r>
              <a:rPr lang="en-US" sz="2200" dirty="0" smtClean="0"/>
              <a:t>that.</a:t>
            </a:r>
            <a:endParaRPr lang="sr-Latn-RS" sz="2200" dirty="0" smtClean="0"/>
          </a:p>
          <a:p>
            <a:r>
              <a:rPr lang="en-US" sz="2200" dirty="0" smtClean="0"/>
              <a:t> </a:t>
            </a:r>
            <a:r>
              <a:rPr lang="en-US" sz="2200" dirty="0"/>
              <a:t>Some commentators argue that whether a procedure harms a patient depends </a:t>
            </a:r>
            <a:r>
              <a:rPr lang="en-US" sz="2200" dirty="0" smtClean="0"/>
              <a:t>on</a:t>
            </a:r>
            <a:r>
              <a:rPr lang="sr-Latn-RS" sz="2200" dirty="0" smtClean="0"/>
              <a:t> </a:t>
            </a:r>
            <a:r>
              <a:rPr lang="en-US" sz="2200" dirty="0" smtClean="0"/>
              <a:t>the </a:t>
            </a:r>
            <a:r>
              <a:rPr lang="en-US" sz="2200" dirty="0"/>
              <a:t>patient’s point of view. </a:t>
            </a:r>
            <a:endParaRPr lang="sr-Latn-RS" sz="2200" dirty="0" smtClean="0"/>
          </a:p>
          <a:p>
            <a:r>
              <a:rPr lang="en-US" sz="2200" dirty="0" smtClean="0"/>
              <a:t>If </a:t>
            </a:r>
            <a:r>
              <a:rPr lang="en-US" sz="2200" dirty="0"/>
              <a:t>a patient consents to the taking of an organ </a:t>
            </a:r>
            <a:r>
              <a:rPr lang="en-US" sz="2200" dirty="0" smtClean="0"/>
              <a:t>for</a:t>
            </a:r>
            <a:r>
              <a:rPr lang="sr-Latn-RS" sz="2200" dirty="0" smtClean="0"/>
              <a:t> </a:t>
            </a:r>
            <a:r>
              <a:rPr lang="en-US" sz="2200" dirty="0" smtClean="0"/>
              <a:t>transplantation</a:t>
            </a:r>
            <a:r>
              <a:rPr lang="en-US" sz="2200" dirty="0"/>
              <a:t>, then it cannot be said to constitute harm. </a:t>
            </a:r>
            <a:r>
              <a:rPr lang="en-US" sz="2200" dirty="0" smtClean="0"/>
              <a:t>T</a:t>
            </a:r>
            <a:endParaRPr lang="sr-Latn-RS" sz="2200" dirty="0" smtClean="0"/>
          </a:p>
          <a:p>
            <a:r>
              <a:rPr lang="en-US" sz="2200" dirty="0" smtClean="0"/>
              <a:t>here </a:t>
            </a:r>
            <a:r>
              <a:rPr lang="en-US" sz="2200" dirty="0"/>
              <a:t>is much to be said </a:t>
            </a:r>
            <a:r>
              <a:rPr lang="en-US" sz="2200" dirty="0" smtClean="0"/>
              <a:t>for</a:t>
            </a:r>
            <a:r>
              <a:rPr lang="sr-Latn-RS" sz="2200" dirty="0" smtClean="0"/>
              <a:t> </a:t>
            </a:r>
            <a:r>
              <a:rPr lang="en-US" sz="2200" dirty="0" smtClean="0"/>
              <a:t>that</a:t>
            </a:r>
            <a:r>
              <a:rPr lang="en-US" sz="2200" dirty="0"/>
              <a:t>, but then it becomes hard to distinguish the non-malfeasance principle from </a:t>
            </a:r>
            <a:r>
              <a:rPr lang="en-US" sz="2200" dirty="0" smtClean="0"/>
              <a:t>the</a:t>
            </a:r>
            <a:r>
              <a:rPr lang="sr-Latn-RS" sz="2200" dirty="0" smtClean="0"/>
              <a:t> </a:t>
            </a:r>
            <a:r>
              <a:rPr lang="en-US" sz="2200" dirty="0" smtClean="0"/>
              <a:t>autonomy </a:t>
            </a:r>
            <a:r>
              <a:rPr lang="en-US" sz="2200" dirty="0"/>
              <a:t>principle.</a:t>
            </a:r>
          </a:p>
        </p:txBody>
      </p:sp>
    </p:spTree>
    <p:extLst>
      <p:ext uri="{BB962C8B-B14F-4D97-AF65-F5344CB8AC3E}">
        <p14:creationId xmlns:p14="http://schemas.microsoft.com/office/powerpoint/2010/main" xmlns="" val="1192786018"/>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439399" cy="1020762"/>
          </a:xfrm>
        </p:spPr>
        <p:txBody>
          <a:bodyPr/>
          <a:lstStyle/>
          <a:p>
            <a:r>
              <a:rPr lang="sr-Latn-RS" dirty="0" smtClean="0">
                <a:solidFill>
                  <a:srgbClr val="FF0000"/>
                </a:solidFill>
              </a:rPr>
              <a:t>EXAMPLE: </a:t>
            </a:r>
            <a:r>
              <a:rPr lang="en-US" dirty="0" smtClean="0"/>
              <a:t>NON</a:t>
            </a:r>
            <a:r>
              <a:rPr lang="sr-Latn-RS" dirty="0" smtClean="0"/>
              <a:t>-</a:t>
            </a:r>
            <a:r>
              <a:rPr lang="en-US" dirty="0" smtClean="0"/>
              <a:t>MALFEASANCE</a:t>
            </a:r>
            <a:r>
              <a:rPr lang="sr-Latn-RS" dirty="0" smtClean="0"/>
              <a:t> (</a:t>
            </a:r>
            <a:r>
              <a:rPr lang="en-US" dirty="0"/>
              <a:t>Simms v. Simms [2003] 1 All ER 669</a:t>
            </a:r>
            <a:br>
              <a:rPr lang="en-US" dirty="0"/>
            </a:br>
            <a:r>
              <a:rPr lang="en-US" dirty="0"/>
              <a:t>Concerning: when experimental surgery was lawful</a:t>
            </a:r>
            <a:br>
              <a:rPr lang="en-US" dirty="0"/>
            </a:br>
            <a:endParaRPr lang="en-US" dirty="0"/>
          </a:p>
        </p:txBody>
      </p:sp>
      <p:sp>
        <p:nvSpPr>
          <p:cNvPr id="3" name="Content Placeholder 2"/>
          <p:cNvSpPr>
            <a:spLocks noGrp="1"/>
          </p:cNvSpPr>
          <p:nvPr>
            <p:ph idx="1"/>
          </p:nvPr>
        </p:nvSpPr>
        <p:spPr/>
        <p:txBody>
          <a:bodyPr>
            <a:noAutofit/>
          </a:bodyPr>
          <a:lstStyle/>
          <a:p>
            <a:pPr marL="0" indent="0">
              <a:buNone/>
            </a:pPr>
            <a:r>
              <a:rPr lang="en-US" sz="2000" dirty="0" smtClean="0">
                <a:solidFill>
                  <a:srgbClr val="FF0000"/>
                </a:solidFill>
              </a:rPr>
              <a:t>Facts</a:t>
            </a:r>
            <a:endParaRPr lang="en-US" sz="2000" dirty="0">
              <a:solidFill>
                <a:srgbClr val="FF0000"/>
              </a:solidFill>
            </a:endParaRPr>
          </a:p>
          <a:p>
            <a:r>
              <a:rPr lang="en-US" sz="2000" i="1" dirty="0"/>
              <a:t>Two teenagers were suffering from variant Creutzfeldt-Jakob Disease. </a:t>
            </a:r>
            <a:r>
              <a:rPr lang="en-US" sz="2000" i="1" dirty="0" smtClean="0"/>
              <a:t>Their</a:t>
            </a:r>
            <a:r>
              <a:rPr lang="sr-Latn-RS" sz="2000" i="1" dirty="0" smtClean="0"/>
              <a:t> </a:t>
            </a:r>
            <a:r>
              <a:rPr lang="en-US" sz="2000" i="1" dirty="0" smtClean="0"/>
              <a:t>doctors </a:t>
            </a:r>
            <a:r>
              <a:rPr lang="en-US" sz="2000" i="1" dirty="0"/>
              <a:t>proposed a novel treatment which had not been tested on </a:t>
            </a:r>
            <a:r>
              <a:rPr lang="en-US" sz="2000" i="1" dirty="0" smtClean="0"/>
              <a:t>humans.</a:t>
            </a:r>
            <a:r>
              <a:rPr lang="sr-Latn-RS" sz="2000" i="1" dirty="0" smtClean="0"/>
              <a:t> </a:t>
            </a:r>
            <a:r>
              <a:rPr lang="en-US" sz="2000" i="1" dirty="0" smtClean="0"/>
              <a:t>The </a:t>
            </a:r>
            <a:r>
              <a:rPr lang="en-US" sz="2000" i="1" dirty="0"/>
              <a:t>expert evidence suggested that the effectiveness of the surgery </a:t>
            </a:r>
            <a:r>
              <a:rPr lang="en-US" sz="2000" i="1" dirty="0" smtClean="0"/>
              <a:t>was</a:t>
            </a:r>
            <a:r>
              <a:rPr lang="sr-Latn-RS" sz="2000" i="1" dirty="0" smtClean="0"/>
              <a:t> </a:t>
            </a:r>
            <a:r>
              <a:rPr lang="en-US" sz="2000" i="1" dirty="0" smtClean="0"/>
              <a:t>unknown</a:t>
            </a:r>
            <a:r>
              <a:rPr lang="en-US" sz="2000" i="1" dirty="0"/>
              <a:t>. Without the treatment, the individuals would die. Their </a:t>
            </a:r>
            <a:r>
              <a:rPr lang="en-US" sz="2000" i="1" dirty="0" smtClean="0"/>
              <a:t>parents</a:t>
            </a:r>
            <a:r>
              <a:rPr lang="sr-Latn-RS" sz="2000" i="1" dirty="0" smtClean="0"/>
              <a:t> </a:t>
            </a:r>
            <a:r>
              <a:rPr lang="en-US" sz="2000" i="1" dirty="0" smtClean="0"/>
              <a:t>sought </a:t>
            </a:r>
            <a:r>
              <a:rPr lang="en-US" sz="2000" i="1" dirty="0"/>
              <a:t>a declaration that it was lawful for the proposed treatment to be given.</a:t>
            </a:r>
          </a:p>
          <a:p>
            <a:pPr marL="0" indent="0">
              <a:buNone/>
            </a:pPr>
            <a:r>
              <a:rPr lang="en-US" sz="2000" dirty="0">
                <a:solidFill>
                  <a:srgbClr val="FF0000"/>
                </a:solidFill>
              </a:rPr>
              <a:t>Legal principle</a:t>
            </a:r>
          </a:p>
          <a:p>
            <a:r>
              <a:rPr lang="en-US" sz="2000" dirty="0"/>
              <a:t>Butler </a:t>
            </a:r>
            <a:r>
              <a:rPr lang="en-US" sz="2000" dirty="0" err="1"/>
              <a:t>Sloss</a:t>
            </a:r>
            <a:r>
              <a:rPr lang="en-US" sz="2000" dirty="0"/>
              <a:t> P </a:t>
            </a:r>
            <a:r>
              <a:rPr lang="en-US" sz="2000" dirty="0" err="1"/>
              <a:t>authorised</a:t>
            </a:r>
            <a:r>
              <a:rPr lang="en-US" sz="2000" dirty="0"/>
              <a:t> the surgery. As the two teenagers were </a:t>
            </a:r>
            <a:r>
              <a:rPr lang="en-US" sz="2000" dirty="0" smtClean="0"/>
              <a:t>incompetent</a:t>
            </a:r>
            <a:r>
              <a:rPr lang="sr-Latn-RS" sz="2000" dirty="0" smtClean="0"/>
              <a:t> </a:t>
            </a:r>
            <a:r>
              <a:rPr lang="en-US" sz="2000" dirty="0" smtClean="0"/>
              <a:t>to </a:t>
            </a:r>
            <a:r>
              <a:rPr lang="en-US" sz="2000" dirty="0"/>
              <a:t>make the decision, the question was simply whether doing the </a:t>
            </a:r>
            <a:r>
              <a:rPr lang="en-US" sz="2000" dirty="0" smtClean="0"/>
              <a:t>surgery</a:t>
            </a:r>
            <a:r>
              <a:rPr lang="sr-Latn-RS" sz="2000" dirty="0" smtClean="0"/>
              <a:t> </a:t>
            </a:r>
            <a:r>
              <a:rPr lang="en-US" sz="2000" dirty="0" smtClean="0"/>
              <a:t>would </a:t>
            </a:r>
            <a:r>
              <a:rPr lang="en-US" sz="2000" dirty="0"/>
              <a:t>be in their best interests. She held that it was. Although </a:t>
            </a:r>
            <a:r>
              <a:rPr lang="en-US" sz="2000" dirty="0" smtClean="0"/>
              <a:t>medical</a:t>
            </a:r>
            <a:r>
              <a:rPr lang="sr-Latn-RS" sz="2000" dirty="0" smtClean="0"/>
              <a:t> </a:t>
            </a:r>
            <a:r>
              <a:rPr lang="en-US" sz="2000" dirty="0" smtClean="0"/>
              <a:t>opinion </a:t>
            </a:r>
            <a:r>
              <a:rPr lang="en-US" sz="2000" dirty="0"/>
              <a:t>was divided on whether or not the treatment should be given, </a:t>
            </a:r>
            <a:r>
              <a:rPr lang="en-US" sz="2000" dirty="0" smtClean="0"/>
              <a:t>the</a:t>
            </a:r>
            <a:r>
              <a:rPr lang="sr-Latn-RS" sz="2000" dirty="0" smtClean="0"/>
              <a:t> </a:t>
            </a:r>
            <a:r>
              <a:rPr lang="en-US" sz="2000" dirty="0" smtClean="0"/>
              <a:t>experts </a:t>
            </a:r>
            <a:r>
              <a:rPr lang="en-US" sz="2000" dirty="0"/>
              <a:t>agreed it would not be irresponsible to give the treatment. The </a:t>
            </a:r>
            <a:r>
              <a:rPr lang="en-US" sz="2000" dirty="0" smtClean="0"/>
              <a:t>chance</a:t>
            </a:r>
            <a:r>
              <a:rPr lang="sr-Latn-RS" sz="2000" dirty="0" smtClean="0"/>
              <a:t> </a:t>
            </a:r>
            <a:r>
              <a:rPr lang="en-US" sz="2000" dirty="0" smtClean="0"/>
              <a:t>of </a:t>
            </a:r>
            <a:r>
              <a:rPr lang="en-US" sz="2000" dirty="0"/>
              <a:t>success might be slight, but given they were facing death, it was a </a:t>
            </a:r>
            <a:r>
              <a:rPr lang="en-US" sz="2000" dirty="0" err="1" smtClean="0"/>
              <a:t>ris</a:t>
            </a:r>
            <a:r>
              <a:rPr lang="sr-Latn-RS" sz="2000" dirty="0" smtClean="0"/>
              <a:t>k </a:t>
            </a:r>
            <a:r>
              <a:rPr lang="en-US" sz="2000" dirty="0" smtClean="0"/>
              <a:t>worth </a:t>
            </a:r>
            <a:r>
              <a:rPr lang="en-US" sz="2000" dirty="0"/>
              <a:t>taking. She attached ‘considerable weight’ to the fact that the </a:t>
            </a:r>
            <a:r>
              <a:rPr lang="en-US" sz="2000" dirty="0" smtClean="0"/>
              <a:t>parents</a:t>
            </a:r>
            <a:r>
              <a:rPr lang="sr-Latn-RS" sz="2000" dirty="0" smtClean="0"/>
              <a:t> </a:t>
            </a:r>
            <a:r>
              <a:rPr lang="en-US" sz="2000" dirty="0" smtClean="0"/>
              <a:t>supported </a:t>
            </a:r>
            <a:r>
              <a:rPr lang="en-US" sz="2000" dirty="0"/>
              <a:t>using the treatment</a:t>
            </a:r>
          </a:p>
        </p:txBody>
      </p:sp>
    </p:spTree>
    <p:extLst>
      <p:ext uri="{BB962C8B-B14F-4D97-AF65-F5344CB8AC3E}">
        <p14:creationId xmlns:p14="http://schemas.microsoft.com/office/powerpoint/2010/main" xmlns="" val="1304942711"/>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principle of beneficence</a:t>
            </a:r>
          </a:p>
        </p:txBody>
      </p:sp>
      <p:sp>
        <p:nvSpPr>
          <p:cNvPr id="5" name="Subtitle 4"/>
          <p:cNvSpPr>
            <a:spLocks noGrp="1"/>
          </p:cNvSpPr>
          <p:nvPr>
            <p:ph idx="1"/>
          </p:nvPr>
        </p:nvSpPr>
        <p:spPr/>
        <p:txBody>
          <a:bodyPr>
            <a:normAutofit/>
          </a:bodyPr>
          <a:lstStyle/>
          <a:p>
            <a:r>
              <a:rPr lang="en-US" sz="2200" dirty="0">
                <a:solidFill>
                  <a:srgbClr val="FF0000"/>
                </a:solidFill>
              </a:rPr>
              <a:t>Medical </a:t>
            </a:r>
            <a:r>
              <a:rPr lang="en-US" sz="2200" dirty="0" err="1" smtClean="0">
                <a:solidFill>
                  <a:srgbClr val="FF0000"/>
                </a:solidFill>
              </a:rPr>
              <a:t>professsionals</a:t>
            </a:r>
            <a:r>
              <a:rPr lang="en-US" sz="2200" dirty="0" smtClean="0">
                <a:solidFill>
                  <a:srgbClr val="FF0000"/>
                </a:solidFill>
              </a:rPr>
              <a:t> </a:t>
            </a:r>
            <a:r>
              <a:rPr lang="en-US" sz="2200" dirty="0">
                <a:solidFill>
                  <a:srgbClr val="FF0000"/>
                </a:solidFill>
              </a:rPr>
              <a:t>must provide the best </a:t>
            </a:r>
            <a:r>
              <a:rPr lang="en-US" sz="2200" dirty="0" smtClean="0">
                <a:solidFill>
                  <a:srgbClr val="FF0000"/>
                </a:solidFill>
              </a:rPr>
              <a:t>medical</a:t>
            </a:r>
            <a:r>
              <a:rPr lang="sr-Latn-RS" sz="2200" dirty="0" smtClean="0">
                <a:solidFill>
                  <a:srgbClr val="FF0000"/>
                </a:solidFill>
              </a:rPr>
              <a:t> </a:t>
            </a:r>
            <a:r>
              <a:rPr lang="en-US" sz="2200" dirty="0" smtClean="0">
                <a:solidFill>
                  <a:srgbClr val="FF0000"/>
                </a:solidFill>
              </a:rPr>
              <a:t>treatment </a:t>
            </a:r>
            <a:r>
              <a:rPr lang="en-US" sz="2200" dirty="0">
                <a:solidFill>
                  <a:srgbClr val="FF0000"/>
                </a:solidFill>
              </a:rPr>
              <a:t>for their patients</a:t>
            </a:r>
            <a:r>
              <a:rPr lang="en-US" sz="2200" dirty="0" smtClean="0">
                <a:solidFill>
                  <a:srgbClr val="FF0000"/>
                </a:solidFill>
              </a:rPr>
              <a:t>.</a:t>
            </a:r>
            <a:endParaRPr lang="sr-Latn-RS" sz="2200" dirty="0" smtClean="0">
              <a:solidFill>
                <a:srgbClr val="FF0000"/>
              </a:solidFill>
            </a:endParaRPr>
          </a:p>
          <a:p>
            <a:r>
              <a:rPr lang="en-US" sz="2200" dirty="0"/>
              <a:t>In the current climate this is a problematic principle. The best treatment may be </a:t>
            </a:r>
            <a:r>
              <a:rPr lang="en-US" sz="2200" dirty="0" smtClean="0"/>
              <a:t>too</a:t>
            </a:r>
            <a:r>
              <a:rPr lang="sr-Latn-RS" sz="2200" dirty="0" smtClean="0"/>
              <a:t> </a:t>
            </a:r>
            <a:r>
              <a:rPr lang="en-US" sz="2200" dirty="0" smtClean="0"/>
              <a:t>expensive </a:t>
            </a:r>
            <a:r>
              <a:rPr lang="en-US" sz="2200" dirty="0"/>
              <a:t>for the NHS to </a:t>
            </a:r>
            <a:r>
              <a:rPr lang="en-US" sz="2200" dirty="0" smtClean="0"/>
              <a:t>provide</a:t>
            </a:r>
            <a:r>
              <a:rPr lang="sr-Latn-RS" sz="2200" dirty="0" smtClean="0"/>
              <a:t> in some countries</a:t>
            </a:r>
            <a:r>
              <a:rPr lang="en-US" sz="2200" dirty="0" smtClean="0"/>
              <a:t>. </a:t>
            </a:r>
            <a:endParaRPr lang="sr-Latn-RS" sz="2200" dirty="0" smtClean="0"/>
          </a:p>
          <a:p>
            <a:r>
              <a:rPr lang="en-US" sz="2200" dirty="0" smtClean="0"/>
              <a:t>Further</a:t>
            </a:r>
            <a:r>
              <a:rPr lang="en-US" sz="2200" dirty="0"/>
              <a:t>, commentators add that this principle must be seen in </a:t>
            </a:r>
            <a:r>
              <a:rPr lang="en-US" sz="2200" dirty="0" smtClean="0"/>
              <a:t>conjunction</a:t>
            </a:r>
            <a:r>
              <a:rPr lang="sr-Latn-RS" sz="2200" dirty="0" smtClean="0"/>
              <a:t> </a:t>
            </a:r>
            <a:r>
              <a:rPr lang="en-US" sz="2200" dirty="0" smtClean="0"/>
              <a:t>with </a:t>
            </a:r>
            <a:r>
              <a:rPr lang="en-US" sz="2200" dirty="0"/>
              <a:t>the principle of autonomy. </a:t>
            </a:r>
            <a:endParaRPr lang="sr-Latn-RS" sz="2200" dirty="0" smtClean="0"/>
          </a:p>
          <a:p>
            <a:r>
              <a:rPr lang="en-US" sz="2200" dirty="0" smtClean="0"/>
              <a:t>Medical </a:t>
            </a:r>
            <a:r>
              <a:rPr lang="en-US" sz="2200" dirty="0"/>
              <a:t>professionals cannot give a patient the </a:t>
            </a:r>
            <a:r>
              <a:rPr lang="en-US" sz="2200" dirty="0" smtClean="0"/>
              <a:t>best</a:t>
            </a:r>
            <a:r>
              <a:rPr lang="sr-Latn-RS" sz="2200" dirty="0" smtClean="0"/>
              <a:t> </a:t>
            </a:r>
            <a:r>
              <a:rPr lang="en-US" sz="2200" dirty="0" smtClean="0"/>
              <a:t>treatment </a:t>
            </a:r>
            <a:r>
              <a:rPr lang="en-US" sz="2200" dirty="0"/>
              <a:t>against the wishes of the patient and then seek to rely on the principle </a:t>
            </a:r>
            <a:r>
              <a:rPr lang="en-US" sz="2200" dirty="0" smtClean="0"/>
              <a:t>of</a:t>
            </a:r>
            <a:r>
              <a:rPr lang="sr-Latn-RS" sz="2200" dirty="0" smtClean="0"/>
              <a:t> </a:t>
            </a:r>
            <a:r>
              <a:rPr lang="en-US" sz="2200" dirty="0" smtClean="0"/>
              <a:t>beneficence</a:t>
            </a:r>
            <a:r>
              <a:rPr lang="en-US" sz="2200" dirty="0"/>
              <a:t>.</a:t>
            </a:r>
          </a:p>
        </p:txBody>
      </p:sp>
    </p:spTree>
    <p:extLst>
      <p:ext uri="{BB962C8B-B14F-4D97-AF65-F5344CB8AC3E}">
        <p14:creationId xmlns:p14="http://schemas.microsoft.com/office/powerpoint/2010/main" xmlns="" val="3162420265"/>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principle of justice</a:t>
            </a:r>
          </a:p>
        </p:txBody>
      </p:sp>
      <p:sp>
        <p:nvSpPr>
          <p:cNvPr id="3" name="Content Placeholder 2"/>
          <p:cNvSpPr>
            <a:spLocks noGrp="1"/>
          </p:cNvSpPr>
          <p:nvPr>
            <p:ph idx="1"/>
          </p:nvPr>
        </p:nvSpPr>
        <p:spPr/>
        <p:txBody>
          <a:bodyPr>
            <a:normAutofit/>
          </a:bodyPr>
          <a:lstStyle/>
          <a:p>
            <a:r>
              <a:rPr lang="en-US" sz="2200" dirty="0" smtClean="0">
                <a:solidFill>
                  <a:srgbClr val="FF0000"/>
                </a:solidFill>
              </a:rPr>
              <a:t>Patients should be treated equally and fairly. One patient</a:t>
            </a:r>
            <a:r>
              <a:rPr lang="sr-Latn-RS" sz="2200" dirty="0" smtClean="0">
                <a:solidFill>
                  <a:srgbClr val="FF0000"/>
                </a:solidFill>
              </a:rPr>
              <a:t> </a:t>
            </a:r>
            <a:r>
              <a:rPr lang="en-US" sz="2200" dirty="0" smtClean="0">
                <a:solidFill>
                  <a:srgbClr val="FF0000"/>
                </a:solidFill>
              </a:rPr>
              <a:t>should not be improperly given preferential treatment over others.</a:t>
            </a:r>
          </a:p>
          <a:p>
            <a:r>
              <a:rPr lang="en-US" sz="2200" dirty="0" smtClean="0"/>
              <a:t>While most people will agree that patients should be treated justly, there is much</a:t>
            </a:r>
            <a:r>
              <a:rPr lang="sr-Latn-RS" sz="2200" dirty="0" smtClean="0"/>
              <a:t> </a:t>
            </a:r>
            <a:r>
              <a:rPr lang="en-US" sz="2200" dirty="0" smtClean="0"/>
              <a:t>dispute over quite what this means. </a:t>
            </a:r>
            <a:endParaRPr lang="sr-Latn-RS" sz="2200" dirty="0" smtClean="0"/>
          </a:p>
          <a:p>
            <a:r>
              <a:rPr lang="en-US" sz="2200" dirty="0" smtClean="0"/>
              <a:t>If a young patient is given an expensive</a:t>
            </a:r>
            <a:r>
              <a:rPr lang="sr-Latn-RS" sz="2200" dirty="0" smtClean="0"/>
              <a:t> </a:t>
            </a:r>
            <a:r>
              <a:rPr lang="en-US" sz="2200" dirty="0" smtClean="0"/>
              <a:t>treatment, but an older patient suffering from the same medical condition is not, is</a:t>
            </a:r>
            <a:r>
              <a:rPr lang="sr-Latn-RS" sz="2200" dirty="0" smtClean="0"/>
              <a:t> </a:t>
            </a:r>
            <a:r>
              <a:rPr lang="en-US" sz="2200" dirty="0" smtClean="0"/>
              <a:t>this an infringement of the principle of justice?</a:t>
            </a:r>
            <a:endParaRPr lang="en-US" sz="2200" dirty="0"/>
          </a:p>
        </p:txBody>
      </p:sp>
    </p:spTree>
    <p:extLst>
      <p:ext uri="{BB962C8B-B14F-4D97-AF65-F5344CB8AC3E}">
        <p14:creationId xmlns:p14="http://schemas.microsoft.com/office/powerpoint/2010/main" xmlns="" val="142282291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MAIN MEDICAL ETHICS CONCEPTS</a:t>
            </a:r>
            <a:r>
              <a:rPr lang="en-US" b="1" dirty="0"/>
              <a:t/>
            </a:r>
            <a:br>
              <a:rPr lang="en-US" b="1" dirty="0"/>
            </a:br>
            <a:endParaRPr lang="en-US" dirty="0"/>
          </a:p>
        </p:txBody>
      </p:sp>
      <p:sp>
        <p:nvSpPr>
          <p:cNvPr id="3" name="Content Placeholder 2"/>
          <p:cNvSpPr>
            <a:spLocks noGrp="1"/>
          </p:cNvSpPr>
          <p:nvPr>
            <p:ph idx="1"/>
          </p:nvPr>
        </p:nvSpPr>
        <p:spPr/>
        <p:txBody>
          <a:bodyPr/>
          <a:lstStyle/>
          <a:p>
            <a:pPr marL="342900" indent="-342900">
              <a:buFont typeface="+mj-lt"/>
              <a:buAutoNum type="arabicPeriod"/>
            </a:pPr>
            <a:r>
              <a:rPr lang="en-US" sz="3200" b="1" dirty="0"/>
              <a:t>Consequentialism</a:t>
            </a:r>
          </a:p>
          <a:p>
            <a:pPr marL="342900" indent="-342900">
              <a:buFont typeface="+mj-lt"/>
              <a:buAutoNum type="arabicPeriod"/>
            </a:pPr>
            <a:r>
              <a:rPr lang="en-US" sz="3200" b="1" dirty="0"/>
              <a:t>Utilitarianism</a:t>
            </a:r>
          </a:p>
          <a:p>
            <a:pPr marL="342900" indent="-342900">
              <a:buFont typeface="+mj-lt"/>
              <a:buAutoNum type="arabicPeriod"/>
            </a:pPr>
            <a:r>
              <a:rPr lang="en-US" sz="3200" b="1" dirty="0"/>
              <a:t>Deontology</a:t>
            </a:r>
          </a:p>
          <a:p>
            <a:endParaRPr lang="en-US" dirty="0"/>
          </a:p>
        </p:txBody>
      </p:sp>
    </p:spTree>
    <p:extLst>
      <p:ext uri="{BB962C8B-B14F-4D97-AF65-F5344CB8AC3E}">
        <p14:creationId xmlns:p14="http://schemas.microsoft.com/office/powerpoint/2010/main" xmlns="" val="3297090244"/>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smtClean="0"/>
              <a:t>DEONTOLOGY</a:t>
            </a:r>
            <a:r>
              <a:rPr lang="en-US" b="1" dirty="0"/>
              <a:t/>
            </a:r>
            <a:br>
              <a:rPr lang="en-US" b="1" dirty="0"/>
            </a:br>
            <a:endParaRPr lang="en-US" dirty="0"/>
          </a:p>
        </p:txBody>
      </p:sp>
      <p:sp>
        <p:nvSpPr>
          <p:cNvPr id="3" name="Text Placeholder 2"/>
          <p:cNvSpPr>
            <a:spLocks noGrp="1"/>
          </p:cNvSpPr>
          <p:nvPr>
            <p:ph type="body" idx="1"/>
          </p:nvPr>
        </p:nvSpPr>
        <p:spPr/>
        <p:txBody>
          <a:bodyPr/>
          <a:lstStyle/>
          <a:p>
            <a:r>
              <a:rPr lang="en-US" b="1"/>
              <a:t>Medical Ethics Concept</a:t>
            </a:r>
          </a:p>
        </p:txBody>
      </p:sp>
    </p:spTree>
    <p:extLst>
      <p:ext uri="{BB962C8B-B14F-4D97-AF65-F5344CB8AC3E}">
        <p14:creationId xmlns:p14="http://schemas.microsoft.com/office/powerpoint/2010/main" xmlns="" val="2426157737"/>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The term of deontology</a:t>
            </a:r>
            <a:endParaRPr lang="en-US" dirty="0"/>
          </a:p>
        </p:txBody>
      </p:sp>
      <p:sp>
        <p:nvSpPr>
          <p:cNvPr id="5" name="Content Placeholder 4"/>
          <p:cNvSpPr>
            <a:spLocks noGrp="1"/>
          </p:cNvSpPr>
          <p:nvPr>
            <p:ph idx="1"/>
          </p:nvPr>
        </p:nvSpPr>
        <p:spPr/>
        <p:txBody>
          <a:bodyPr/>
          <a:lstStyle/>
          <a:p>
            <a:r>
              <a:rPr lang="en-US" sz="2200" dirty="0"/>
              <a:t>The term Deontology is derived from </a:t>
            </a:r>
            <a:r>
              <a:rPr lang="en-US" sz="2200" dirty="0" smtClean="0"/>
              <a:t>the</a:t>
            </a:r>
            <a:r>
              <a:rPr lang="sr-Latn-RS" sz="2200" dirty="0" smtClean="0"/>
              <a:t> </a:t>
            </a:r>
            <a:r>
              <a:rPr lang="en-US" sz="2200" dirty="0" smtClean="0"/>
              <a:t>Ancient </a:t>
            </a:r>
            <a:r>
              <a:rPr lang="en-US" sz="2200" dirty="0"/>
              <a:t>Greek </a:t>
            </a:r>
            <a:endParaRPr lang="sr-Latn-RS" sz="2200" dirty="0" smtClean="0"/>
          </a:p>
          <a:p>
            <a:r>
              <a:rPr lang="en-US" sz="2200" dirty="0" smtClean="0"/>
              <a:t>(</a:t>
            </a:r>
            <a:r>
              <a:rPr lang="en-US" sz="2200" dirty="0" err="1"/>
              <a:t>deon,deontos</a:t>
            </a:r>
            <a:r>
              <a:rPr lang="en-US" sz="2200" dirty="0"/>
              <a:t> – obligation, logos – </a:t>
            </a:r>
            <a:r>
              <a:rPr lang="en-US" sz="2200" dirty="0" smtClean="0"/>
              <a:t>science)</a:t>
            </a:r>
            <a:endParaRPr lang="sr-Latn-RS" sz="2200" dirty="0" smtClean="0"/>
          </a:p>
          <a:p>
            <a:r>
              <a:rPr lang="sr-Latn-RS" sz="2200" dirty="0"/>
              <a:t>F</a:t>
            </a:r>
            <a:r>
              <a:rPr lang="en-US" sz="2200" dirty="0" err="1" smtClean="0"/>
              <a:t>irst</a:t>
            </a:r>
            <a:r>
              <a:rPr lang="en-US" sz="2200" dirty="0" smtClean="0"/>
              <a:t> </a:t>
            </a:r>
            <a:r>
              <a:rPr lang="en-US" sz="2200" dirty="0"/>
              <a:t>used </a:t>
            </a:r>
            <a:r>
              <a:rPr lang="en-US" sz="2200" dirty="0" smtClean="0"/>
              <a:t>by</a:t>
            </a:r>
            <a:r>
              <a:rPr lang="sr-Latn-RS" sz="2200" dirty="0" smtClean="0"/>
              <a:t> </a:t>
            </a:r>
            <a:r>
              <a:rPr lang="en-US" sz="2200" dirty="0" smtClean="0"/>
              <a:t>British </a:t>
            </a:r>
            <a:r>
              <a:rPr lang="en-US" sz="2200" dirty="0"/>
              <a:t>researcher Jeremy Bentham in one of his books that dealt with general </a:t>
            </a:r>
            <a:r>
              <a:rPr lang="en-US" sz="2200" dirty="0" smtClean="0"/>
              <a:t>issues</a:t>
            </a:r>
            <a:r>
              <a:rPr lang="sr-Latn-RS" sz="2200" dirty="0" smtClean="0"/>
              <a:t> </a:t>
            </a:r>
            <a:r>
              <a:rPr lang="en-US" sz="2200" dirty="0" smtClean="0"/>
              <a:t>of </a:t>
            </a:r>
            <a:r>
              <a:rPr lang="en-US" sz="2200" dirty="0"/>
              <a:t>morals published in </a:t>
            </a:r>
            <a:r>
              <a:rPr lang="en-US" sz="2200" dirty="0" smtClean="0"/>
              <a:t>1834</a:t>
            </a:r>
            <a:endParaRPr lang="sr-Latn-RS" sz="2200" dirty="0" smtClean="0"/>
          </a:p>
          <a:p>
            <a:endParaRPr lang="en-US" dirty="0"/>
          </a:p>
        </p:txBody>
      </p:sp>
    </p:spTree>
    <p:extLst>
      <p:ext uri="{BB962C8B-B14F-4D97-AF65-F5344CB8AC3E}">
        <p14:creationId xmlns:p14="http://schemas.microsoft.com/office/powerpoint/2010/main" xmlns="" val="114623458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DEONTOLOGY</a:t>
            </a:r>
            <a:endParaRPr lang="en-US" sz="3600" dirty="0"/>
          </a:p>
        </p:txBody>
      </p:sp>
      <p:sp>
        <p:nvSpPr>
          <p:cNvPr id="3" name="Content Placeholder 2"/>
          <p:cNvSpPr>
            <a:spLocks noGrp="1"/>
          </p:cNvSpPr>
          <p:nvPr>
            <p:ph idx="1"/>
          </p:nvPr>
        </p:nvSpPr>
        <p:spPr/>
        <p:txBody>
          <a:bodyPr/>
          <a:lstStyle/>
          <a:p>
            <a:r>
              <a:rPr lang="en-US" sz="2400" dirty="0" smtClean="0"/>
              <a:t>Known </a:t>
            </a:r>
            <a:r>
              <a:rPr lang="en-US" sz="2400" dirty="0"/>
              <a:t>as “</a:t>
            </a:r>
            <a:r>
              <a:rPr lang="en-US" sz="2400" dirty="0">
                <a:solidFill>
                  <a:srgbClr val="FF0000"/>
                </a:solidFill>
              </a:rPr>
              <a:t>duty-based ethics</a:t>
            </a:r>
            <a:r>
              <a:rPr lang="en-US" sz="2400" dirty="0"/>
              <a:t>”. </a:t>
            </a:r>
            <a:endParaRPr lang="en-US" sz="2400" dirty="0" smtClean="0"/>
          </a:p>
          <a:p>
            <a:r>
              <a:rPr lang="en-US" sz="2400" dirty="0" smtClean="0"/>
              <a:t>This </a:t>
            </a:r>
            <a:r>
              <a:rPr lang="en-US" sz="2400" dirty="0"/>
              <a:t>ideology states that the correct course of action is dependent on what your duties and obligations are. It means that the morality of an action is based on whether you followed the rules, rather than what the consequence of following them was.</a:t>
            </a:r>
          </a:p>
          <a:p>
            <a:r>
              <a:rPr lang="en-US" sz="2400" dirty="0"/>
              <a:t>This is in direct contrast with consequentialism</a:t>
            </a:r>
            <a:r>
              <a:rPr lang="en-US" sz="2400" dirty="0" smtClean="0"/>
              <a:t>.</a:t>
            </a:r>
          </a:p>
          <a:p>
            <a:endParaRPr lang="en-US" dirty="0"/>
          </a:p>
        </p:txBody>
      </p:sp>
    </p:spTree>
    <p:extLst>
      <p:ext uri="{BB962C8B-B14F-4D97-AF65-F5344CB8AC3E}">
        <p14:creationId xmlns:p14="http://schemas.microsoft.com/office/powerpoint/2010/main" xmlns="" val="3262401567"/>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Example:</a:t>
            </a:r>
            <a:r>
              <a:rPr lang="en-US" dirty="0">
                <a:solidFill>
                  <a:srgbClr val="FF0000"/>
                </a:solidFill>
              </a:rPr>
              <a:t> </a:t>
            </a:r>
            <a:r>
              <a:rPr lang="sr-Latn-RS" dirty="0" smtClean="0"/>
              <a:t>DEONTOLOGY</a:t>
            </a:r>
            <a:endParaRPr lang="en-US" dirty="0"/>
          </a:p>
        </p:txBody>
      </p:sp>
      <p:sp>
        <p:nvSpPr>
          <p:cNvPr id="3" name="Content Placeholder 2"/>
          <p:cNvSpPr>
            <a:spLocks noGrp="1"/>
          </p:cNvSpPr>
          <p:nvPr>
            <p:ph idx="1"/>
          </p:nvPr>
        </p:nvSpPr>
        <p:spPr/>
        <p:txBody>
          <a:bodyPr/>
          <a:lstStyle/>
          <a:p>
            <a:r>
              <a:rPr lang="en-US" sz="2800" i="1" dirty="0" smtClean="0"/>
              <a:t>If </a:t>
            </a:r>
            <a:r>
              <a:rPr lang="en-US" sz="2800" i="1" dirty="0"/>
              <a:t>your terminally ill patient asks if they’ll be ok after a surgery they’re unlikely to survive, a deontological approach would suggest you don’t lie to comfort them. That’s because according to this concept, lying isn’t morally acceptable because it’s our obligation not to lie – no matter the consequences.</a:t>
            </a:r>
          </a:p>
          <a:p>
            <a:endParaRPr lang="en-US" dirty="0"/>
          </a:p>
        </p:txBody>
      </p:sp>
    </p:spTree>
    <p:extLst>
      <p:ext uri="{BB962C8B-B14F-4D97-AF65-F5344CB8AC3E}">
        <p14:creationId xmlns:p14="http://schemas.microsoft.com/office/powerpoint/2010/main" xmlns="" val="1684310323"/>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Medical Ethics Concept: Consequentialism</a:t>
            </a:r>
            <a:br>
              <a:rPr lang="en-US" b="1" dirty="0"/>
            </a:br>
            <a:endParaRPr lang="en-US" dirty="0"/>
          </a:p>
        </p:txBody>
      </p:sp>
      <p:sp>
        <p:nvSpPr>
          <p:cNvPr id="3" name="Content Placeholder 2"/>
          <p:cNvSpPr>
            <a:spLocks noGrp="1"/>
          </p:cNvSpPr>
          <p:nvPr>
            <p:ph idx="1"/>
          </p:nvPr>
        </p:nvSpPr>
        <p:spPr/>
        <p:txBody>
          <a:bodyPr/>
          <a:lstStyle/>
          <a:p>
            <a:r>
              <a:rPr lang="en-US" sz="2400" dirty="0"/>
              <a:t>Consequentialism is an ethical ideology that states the morality of an action is dependent purely on its consequences. </a:t>
            </a:r>
            <a:endParaRPr lang="en-US" sz="2400" dirty="0" smtClean="0"/>
          </a:p>
          <a:p>
            <a:r>
              <a:rPr lang="en-US" sz="2400" dirty="0" smtClean="0"/>
              <a:t>A </a:t>
            </a:r>
            <a:r>
              <a:rPr lang="en-US" sz="2400" dirty="0"/>
              <a:t>simpler way to phrase this would be that the “ends justify the means”. If your action has an overall benefit, then it does not matter about the action itself.</a:t>
            </a:r>
          </a:p>
          <a:p>
            <a:endParaRPr lang="en-US" dirty="0"/>
          </a:p>
        </p:txBody>
      </p:sp>
    </p:spTree>
    <p:extLst>
      <p:ext uri="{BB962C8B-B14F-4D97-AF65-F5344CB8AC3E}">
        <p14:creationId xmlns:p14="http://schemas.microsoft.com/office/powerpoint/2010/main" xmlns="" val="18238767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ETHICS IN MEDICINE</a:t>
            </a:r>
            <a:endParaRPr lang="en-US" sz="3200" dirty="0"/>
          </a:p>
        </p:txBody>
      </p:sp>
      <p:sp>
        <p:nvSpPr>
          <p:cNvPr id="3" name="Content Placeholder 2"/>
          <p:cNvSpPr>
            <a:spLocks noGrp="1"/>
          </p:cNvSpPr>
          <p:nvPr>
            <p:ph idx="1"/>
          </p:nvPr>
        </p:nvSpPr>
        <p:spPr/>
        <p:txBody>
          <a:bodyPr>
            <a:normAutofit/>
          </a:bodyPr>
          <a:lstStyle/>
          <a:p>
            <a:r>
              <a:rPr lang="en-US" sz="2400" dirty="0"/>
              <a:t>Medical ethics describes the moral principles by which a Doctor must conduct themselves. You need to understand the concept of medical ethics when you’re applying for Medical School, but you aren’t expected to be an expert.</a:t>
            </a:r>
          </a:p>
          <a:p>
            <a:endParaRPr lang="en-US" sz="2400" dirty="0"/>
          </a:p>
          <a:p>
            <a:r>
              <a:rPr lang="en-US" sz="2400" u="sng" dirty="0"/>
              <a:t>It’s worth being aware that medical ethics is a changing ideal. </a:t>
            </a:r>
            <a:r>
              <a:rPr lang="en-US" sz="2400" u="sng" dirty="0">
                <a:solidFill>
                  <a:srgbClr val="FF0000"/>
                </a:solidFill>
              </a:rPr>
              <a:t>Something that might have been considered ethical 30 years ago may not be today – and what we think is ethical right now may change in the </a:t>
            </a:r>
            <a:r>
              <a:rPr lang="en-US" sz="2400" u="sng" dirty="0" smtClean="0">
                <a:solidFill>
                  <a:srgbClr val="FF0000"/>
                </a:solidFill>
              </a:rPr>
              <a:t>future!!!</a:t>
            </a:r>
            <a:endParaRPr lang="en-US" sz="2400" u="sng" dirty="0">
              <a:solidFill>
                <a:srgbClr val="FF0000"/>
              </a:solidFill>
            </a:endParaRPr>
          </a:p>
        </p:txBody>
      </p:sp>
    </p:spTree>
    <p:extLst>
      <p:ext uri="{BB962C8B-B14F-4D97-AF65-F5344CB8AC3E}">
        <p14:creationId xmlns:p14="http://schemas.microsoft.com/office/powerpoint/2010/main" xmlns="" val="963347019"/>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dirty="0">
                <a:solidFill>
                  <a:srgbClr val="FF0000"/>
                </a:solidFill>
              </a:rPr>
              <a:t>Example:</a:t>
            </a:r>
            <a:r>
              <a:rPr lang="en-US" sz="3000" dirty="0">
                <a:solidFill>
                  <a:srgbClr val="FF0000"/>
                </a:solidFill>
              </a:rPr>
              <a:t> </a:t>
            </a:r>
            <a:r>
              <a:rPr lang="en-US" sz="3000" b="1" dirty="0" smtClean="0"/>
              <a:t>Consequentialism</a:t>
            </a:r>
            <a:endParaRPr lang="en-US" sz="3000" dirty="0"/>
          </a:p>
        </p:txBody>
      </p:sp>
      <p:sp>
        <p:nvSpPr>
          <p:cNvPr id="3" name="Content Placeholder 2"/>
          <p:cNvSpPr>
            <a:spLocks noGrp="1"/>
          </p:cNvSpPr>
          <p:nvPr>
            <p:ph idx="1"/>
          </p:nvPr>
        </p:nvSpPr>
        <p:spPr/>
        <p:txBody>
          <a:bodyPr/>
          <a:lstStyle/>
          <a:p>
            <a:pPr lvl="0"/>
            <a:r>
              <a:rPr lang="en-US" sz="2600" i="1" dirty="0" smtClean="0">
                <a:solidFill>
                  <a:prstClr val="white"/>
                </a:solidFill>
              </a:rPr>
              <a:t>Your </a:t>
            </a:r>
            <a:r>
              <a:rPr lang="en-US" sz="2600" i="1" dirty="0">
                <a:solidFill>
                  <a:prstClr val="white"/>
                </a:solidFill>
              </a:rPr>
              <a:t>patient has a terminal illness and is not likely to survive the operation she is about to undertake. Just as she is about to be </a:t>
            </a:r>
            <a:r>
              <a:rPr lang="en-US" sz="2600" i="1" dirty="0" err="1">
                <a:solidFill>
                  <a:prstClr val="white"/>
                </a:solidFill>
              </a:rPr>
              <a:t>anaesthetised</a:t>
            </a:r>
            <a:r>
              <a:rPr lang="en-US" sz="2600" i="1" dirty="0">
                <a:solidFill>
                  <a:prstClr val="white"/>
                </a:solidFill>
              </a:rPr>
              <a:t>, she asks you: “Doctor, will I be okay?” A consequentialist ideology supports that lying in this circumstance is acceptable, even though lying itself is not a moral action.</a:t>
            </a:r>
          </a:p>
          <a:p>
            <a:endParaRPr lang="en-US" dirty="0"/>
          </a:p>
        </p:txBody>
      </p:sp>
    </p:spTree>
    <p:extLst>
      <p:ext uri="{BB962C8B-B14F-4D97-AF65-F5344CB8AC3E}">
        <p14:creationId xmlns:p14="http://schemas.microsoft.com/office/powerpoint/2010/main" xmlns="" val="2053939825"/>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Medical Ethics Concept: Utilitarianism</a:t>
            </a:r>
            <a:br>
              <a:rPr lang="en-US" b="1" dirty="0"/>
            </a:br>
            <a:endParaRPr lang="en-US" dirty="0"/>
          </a:p>
        </p:txBody>
      </p:sp>
      <p:sp>
        <p:nvSpPr>
          <p:cNvPr id="3" name="Content Placeholder 2"/>
          <p:cNvSpPr>
            <a:spLocks noGrp="1"/>
          </p:cNvSpPr>
          <p:nvPr>
            <p:ph idx="1"/>
          </p:nvPr>
        </p:nvSpPr>
        <p:spPr/>
        <p:txBody>
          <a:bodyPr/>
          <a:lstStyle/>
          <a:p>
            <a:r>
              <a:rPr lang="en-US" sz="2400" dirty="0"/>
              <a:t>Utilitarianism says the best action is that one that brings about the best increase in utility (benefit). Utility is generally considered on a broad scale, often taking into consideration wider society and not just the patient in question. It’s a form of consequentialism.</a:t>
            </a:r>
          </a:p>
          <a:p>
            <a:endParaRPr lang="en-US" dirty="0"/>
          </a:p>
        </p:txBody>
      </p:sp>
    </p:spTree>
    <p:extLst>
      <p:ext uri="{BB962C8B-B14F-4D97-AF65-F5344CB8AC3E}">
        <p14:creationId xmlns:p14="http://schemas.microsoft.com/office/powerpoint/2010/main" xmlns="" val="4211852854"/>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dirty="0">
                <a:solidFill>
                  <a:srgbClr val="FF0000"/>
                </a:solidFill>
              </a:rPr>
              <a:t>Example:</a:t>
            </a:r>
            <a:r>
              <a:rPr lang="en-US" sz="3000" dirty="0">
                <a:solidFill>
                  <a:srgbClr val="FF0000"/>
                </a:solidFill>
              </a:rPr>
              <a:t> </a:t>
            </a:r>
            <a:r>
              <a:rPr lang="en-US" sz="3000" b="1" dirty="0" smtClean="0">
                <a:solidFill>
                  <a:prstClr val="white"/>
                </a:solidFill>
              </a:rPr>
              <a:t>Utilitarianism</a:t>
            </a:r>
            <a:endParaRPr lang="en-US" sz="3000" dirty="0"/>
          </a:p>
        </p:txBody>
      </p:sp>
      <p:sp>
        <p:nvSpPr>
          <p:cNvPr id="3" name="Content Placeholder 2"/>
          <p:cNvSpPr>
            <a:spLocks noGrp="1"/>
          </p:cNvSpPr>
          <p:nvPr>
            <p:ph idx="1"/>
          </p:nvPr>
        </p:nvSpPr>
        <p:spPr/>
        <p:txBody>
          <a:bodyPr/>
          <a:lstStyle/>
          <a:p>
            <a:pPr lvl="0"/>
            <a:r>
              <a:rPr lang="en-US" sz="2800" i="1" dirty="0" smtClean="0">
                <a:solidFill>
                  <a:prstClr val="white"/>
                </a:solidFill>
              </a:rPr>
              <a:t>You </a:t>
            </a:r>
            <a:r>
              <a:rPr lang="en-US" sz="2800" i="1" dirty="0">
                <a:solidFill>
                  <a:prstClr val="white"/>
                </a:solidFill>
              </a:rPr>
              <a:t>have a sum of money to either fund a very expensive treatment for one patient with a rare disease or five patients with a very common and easy-to-treat disease. Utilitarian ethics dictates that treating the five patients is morally superior as a greater overall benefit is achieved.</a:t>
            </a:r>
          </a:p>
          <a:p>
            <a:endParaRPr lang="en-US" dirty="0"/>
          </a:p>
        </p:txBody>
      </p:sp>
    </p:spTree>
    <p:extLst>
      <p:ext uri="{BB962C8B-B14F-4D97-AF65-F5344CB8AC3E}">
        <p14:creationId xmlns:p14="http://schemas.microsoft.com/office/powerpoint/2010/main" xmlns="" val="295458864"/>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457200"/>
            <a:ext cx="9146383" cy="838200"/>
          </a:xfrm>
        </p:spPr>
        <p:txBody>
          <a:bodyPr/>
          <a:lstStyle/>
          <a:p>
            <a:r>
              <a:rPr lang="en-US" dirty="0" smtClean="0"/>
              <a:t>BACK TO DEONTOLOGY…</a:t>
            </a:r>
            <a:endParaRPr lang="en-US" dirty="0"/>
          </a:p>
        </p:txBody>
      </p:sp>
      <p:sp>
        <p:nvSpPr>
          <p:cNvPr id="5" name="Text Placeholder 4"/>
          <p:cNvSpPr>
            <a:spLocks noGrp="1"/>
          </p:cNvSpPr>
          <p:nvPr>
            <p:ph type="body" idx="1"/>
          </p:nvPr>
        </p:nvSpPr>
        <p:spPr/>
        <p:txBody>
          <a:bodyPr/>
          <a:lstStyle/>
          <a:p>
            <a:r>
              <a:rPr lang="en-US" dirty="0"/>
              <a:t>Different versions of deontological theories were proposed, e.g., by a British philosopher and Aristotelian scholar, Sir William David Ross (1877 - 1971) and by a German philosopher </a:t>
            </a:r>
            <a:r>
              <a:rPr lang="en-US" dirty="0">
                <a:solidFill>
                  <a:srgbClr val="FF0000"/>
                </a:solidFill>
              </a:rPr>
              <a:t>Immanuel Kant </a:t>
            </a:r>
            <a:r>
              <a:rPr lang="en-US" dirty="0"/>
              <a:t>(1724 - 1804).</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22811" y="2193255"/>
            <a:ext cx="3665220" cy="21050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553200" y="1894784"/>
            <a:ext cx="1828800" cy="2495550"/>
          </a:xfrm>
          <a:prstGeom prst="rect">
            <a:avLst/>
          </a:prstGeom>
        </p:spPr>
      </p:pic>
    </p:spTree>
    <p:extLst>
      <p:ext uri="{BB962C8B-B14F-4D97-AF65-F5344CB8AC3E}">
        <p14:creationId xmlns:p14="http://schemas.microsoft.com/office/powerpoint/2010/main" xmlns="" val="190494338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Deontology must address four issues:</a:t>
            </a:r>
          </a:p>
        </p:txBody>
      </p:sp>
      <p:sp>
        <p:nvSpPr>
          <p:cNvPr id="5" name="Content Placeholder 4"/>
          <p:cNvSpPr>
            <a:spLocks noGrp="1"/>
          </p:cNvSpPr>
          <p:nvPr>
            <p:ph idx="1"/>
          </p:nvPr>
        </p:nvSpPr>
        <p:spPr/>
        <p:txBody>
          <a:bodyPr/>
          <a:lstStyle/>
          <a:p>
            <a:r>
              <a:rPr lang="en-US" sz="2000" dirty="0"/>
              <a:t>What duties do we have?</a:t>
            </a:r>
          </a:p>
          <a:p>
            <a:r>
              <a:rPr lang="en-US" sz="2000" dirty="0"/>
              <a:t>To whom do we have our duties? (E.g., do we have duties only to humans or also to animals?) </a:t>
            </a:r>
          </a:p>
          <a:p>
            <a:r>
              <a:rPr lang="en-US" sz="2000" dirty="0"/>
              <a:t>Is there some hierarchy of duties so some duties are more important than others? (Theories assuming that there are many irreducible duties are sometimes called the </a:t>
            </a:r>
            <a:r>
              <a:rPr lang="en-US" sz="2000" i="1" dirty="0"/>
              <a:t>deontological pluralism</a:t>
            </a:r>
            <a:r>
              <a:rPr lang="en-US" sz="2000" dirty="0"/>
              <a:t>. Theories that assume that there is one overarching duty from which we can </a:t>
            </a:r>
            <a:r>
              <a:rPr lang="en-US" sz="2000" i="1" dirty="0"/>
              <a:t>derive</a:t>
            </a:r>
            <a:r>
              <a:rPr lang="en-US" sz="2000" dirty="0"/>
              <a:t> all other duties may be called </a:t>
            </a:r>
            <a:r>
              <a:rPr lang="en-US" sz="2000" i="1" dirty="0"/>
              <a:t>deontological monism</a:t>
            </a:r>
            <a:r>
              <a:rPr lang="en-US" sz="2000" dirty="0"/>
              <a:t>.)</a:t>
            </a:r>
          </a:p>
          <a:p>
            <a:r>
              <a:rPr lang="en-US" sz="2000" dirty="0"/>
              <a:t>How strong are our duties? Are duties to some beings generally stronger? Are there any absolute duties that never admit to any exceptions (or cannot be overridden by any other considerations?) </a:t>
            </a:r>
          </a:p>
          <a:p>
            <a:endParaRPr lang="en-US" dirty="0"/>
          </a:p>
        </p:txBody>
      </p:sp>
    </p:spTree>
    <p:extLst>
      <p:ext uri="{BB962C8B-B14F-4D97-AF65-F5344CB8AC3E}">
        <p14:creationId xmlns:p14="http://schemas.microsoft.com/office/powerpoint/2010/main" xmlns="" val="4245487842"/>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Kant’s Moral </a:t>
            </a:r>
            <a:r>
              <a:rPr lang="en-US" b="1" dirty="0" smtClean="0"/>
              <a:t>Theory</a:t>
            </a:r>
            <a:endParaRPr lang="en-US" dirty="0"/>
          </a:p>
        </p:txBody>
      </p:sp>
      <p:sp>
        <p:nvSpPr>
          <p:cNvPr id="3" name="Content Placeholder 2"/>
          <p:cNvSpPr>
            <a:spLocks noGrp="1"/>
          </p:cNvSpPr>
          <p:nvPr>
            <p:ph idx="1"/>
          </p:nvPr>
        </p:nvSpPr>
        <p:spPr/>
        <p:txBody>
          <a:bodyPr>
            <a:normAutofit/>
          </a:bodyPr>
          <a:lstStyle/>
          <a:p>
            <a:r>
              <a:rPr lang="en-US" sz="2200" dirty="0"/>
              <a:t>The concept of the “good will</a:t>
            </a:r>
            <a:r>
              <a:rPr lang="en-US" sz="2200" dirty="0" smtClean="0"/>
              <a:t>”</a:t>
            </a:r>
          </a:p>
          <a:p>
            <a:r>
              <a:rPr lang="en-US" sz="2200" dirty="0" smtClean="0"/>
              <a:t> </a:t>
            </a:r>
            <a:r>
              <a:rPr lang="en-US" sz="2200" dirty="0"/>
              <a:t>The concept of duty </a:t>
            </a:r>
            <a:endParaRPr lang="en-US" sz="2200" dirty="0" smtClean="0"/>
          </a:p>
          <a:p>
            <a:r>
              <a:rPr lang="en-US" sz="2200" dirty="0" smtClean="0"/>
              <a:t>Three </a:t>
            </a:r>
            <a:r>
              <a:rPr lang="en-US" sz="2200" dirty="0"/>
              <a:t>principles </a:t>
            </a:r>
            <a:endParaRPr lang="en-US" sz="2200" dirty="0" smtClean="0"/>
          </a:p>
          <a:p>
            <a:r>
              <a:rPr lang="en-US" sz="2200" dirty="0" smtClean="0"/>
              <a:t>The </a:t>
            </a:r>
            <a:r>
              <a:rPr lang="en-US" sz="2200" dirty="0"/>
              <a:t>Categorical Imperative </a:t>
            </a:r>
            <a:endParaRPr lang="en-US" sz="2200" dirty="0" smtClean="0"/>
          </a:p>
          <a:p>
            <a:r>
              <a:rPr lang="en-US" sz="2200" dirty="0" smtClean="0"/>
              <a:t>The </a:t>
            </a:r>
            <a:r>
              <a:rPr lang="en-US" sz="2200" dirty="0"/>
              <a:t>Hypothetical Imperative </a:t>
            </a:r>
            <a:endParaRPr lang="en-US" sz="2200" dirty="0" smtClean="0"/>
          </a:p>
          <a:p>
            <a:r>
              <a:rPr lang="en-US" sz="2200" dirty="0" smtClean="0"/>
              <a:t>Autonomy </a:t>
            </a:r>
            <a:r>
              <a:rPr lang="en-US" sz="2200" dirty="0"/>
              <a:t>and Heteronomy of will </a:t>
            </a:r>
            <a:endParaRPr lang="en-US" sz="2200" dirty="0" smtClean="0"/>
          </a:p>
          <a:p>
            <a:r>
              <a:rPr lang="en-US" sz="2200" dirty="0" smtClean="0"/>
              <a:t>Kant </a:t>
            </a:r>
            <a:r>
              <a:rPr lang="en-US" sz="2200" dirty="0"/>
              <a:t>on the concept of respect</a:t>
            </a:r>
          </a:p>
        </p:txBody>
      </p:sp>
    </p:spTree>
    <p:extLst>
      <p:ext uri="{BB962C8B-B14F-4D97-AF65-F5344CB8AC3E}">
        <p14:creationId xmlns:p14="http://schemas.microsoft.com/office/powerpoint/2010/main" xmlns="" val="2898864119"/>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Good Will</a:t>
            </a:r>
          </a:p>
        </p:txBody>
      </p:sp>
      <p:sp>
        <p:nvSpPr>
          <p:cNvPr id="3" name="Content Placeholder 2"/>
          <p:cNvSpPr>
            <a:spLocks noGrp="1"/>
          </p:cNvSpPr>
          <p:nvPr>
            <p:ph idx="1"/>
          </p:nvPr>
        </p:nvSpPr>
        <p:spPr/>
        <p:txBody>
          <a:bodyPr>
            <a:normAutofit/>
          </a:bodyPr>
          <a:lstStyle/>
          <a:p>
            <a:r>
              <a:rPr lang="en-US" sz="2400" dirty="0"/>
              <a:t>An action has moral worth only when performed by an agent who possesses a good will </a:t>
            </a:r>
            <a:endParaRPr lang="en-US" sz="2400" dirty="0" smtClean="0"/>
          </a:p>
          <a:p>
            <a:r>
              <a:rPr lang="en-US" sz="2400" dirty="0" smtClean="0"/>
              <a:t>An </a:t>
            </a:r>
            <a:r>
              <a:rPr lang="en-US" sz="2400" dirty="0"/>
              <a:t>agent has a good will only if moral obligation based on a universally valid norm is the action’s sole motive</a:t>
            </a:r>
          </a:p>
        </p:txBody>
      </p:sp>
    </p:spTree>
    <p:extLst>
      <p:ext uri="{BB962C8B-B14F-4D97-AF65-F5344CB8AC3E}">
        <p14:creationId xmlns:p14="http://schemas.microsoft.com/office/powerpoint/2010/main" xmlns="" val="1261371360"/>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Duty</a:t>
            </a:r>
          </a:p>
        </p:txBody>
      </p:sp>
      <p:sp>
        <p:nvSpPr>
          <p:cNvPr id="3" name="Content Placeholder 2"/>
          <p:cNvSpPr>
            <a:spLocks noGrp="1"/>
          </p:cNvSpPr>
          <p:nvPr>
            <p:ph idx="1"/>
          </p:nvPr>
        </p:nvSpPr>
        <p:spPr/>
        <p:txBody>
          <a:bodyPr>
            <a:normAutofit/>
          </a:bodyPr>
          <a:lstStyle/>
          <a:p>
            <a:r>
              <a:rPr lang="en-US" sz="2400" dirty="0"/>
              <a:t>All persons must act not only in accordance with, but for the sake of, obligation </a:t>
            </a:r>
            <a:endParaRPr lang="en-US" sz="2400" dirty="0" smtClean="0"/>
          </a:p>
          <a:p>
            <a:r>
              <a:rPr lang="en-US" sz="2400" dirty="0" smtClean="0"/>
              <a:t>A </a:t>
            </a:r>
            <a:r>
              <a:rPr lang="en-US" sz="2400" dirty="0"/>
              <a:t>person’s motive for acting must rest in a recognition that what he or she intends is demanded by an obligation</a:t>
            </a:r>
          </a:p>
        </p:txBody>
      </p:sp>
    </p:spTree>
    <p:extLst>
      <p:ext uri="{BB962C8B-B14F-4D97-AF65-F5344CB8AC3E}">
        <p14:creationId xmlns:p14="http://schemas.microsoft.com/office/powerpoint/2010/main" xmlns="" val="3530181618"/>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Three Principles</a:t>
            </a:r>
          </a:p>
        </p:txBody>
      </p:sp>
      <p:sp>
        <p:nvSpPr>
          <p:cNvPr id="3" name="Content Placeholder 2"/>
          <p:cNvSpPr>
            <a:spLocks noGrp="1"/>
          </p:cNvSpPr>
          <p:nvPr>
            <p:ph idx="1"/>
          </p:nvPr>
        </p:nvSpPr>
        <p:spPr/>
        <p:txBody>
          <a:bodyPr>
            <a:normAutofit/>
          </a:bodyPr>
          <a:lstStyle/>
          <a:p>
            <a:r>
              <a:rPr lang="en-US" sz="2400" dirty="0" smtClean="0"/>
              <a:t>“An act must be done from obligation in order to have moral worth.”</a:t>
            </a:r>
          </a:p>
          <a:p>
            <a:r>
              <a:rPr lang="en-US" sz="2400" dirty="0" smtClean="0"/>
              <a:t> “An action’s moral value is due to the maxim from which it is performed, rather than to its success in realizing some desired end or purpose.” – motive of benevolence is rejected as morally unworthy </a:t>
            </a:r>
          </a:p>
          <a:p>
            <a:r>
              <a:rPr lang="en-US" sz="2400" dirty="0" smtClean="0"/>
              <a:t>“Obligation is the necessity of an action performed from respect for law.”</a:t>
            </a:r>
            <a:endParaRPr lang="en-US" sz="2400" dirty="0"/>
          </a:p>
        </p:txBody>
      </p:sp>
    </p:spTree>
    <p:extLst>
      <p:ext uri="{BB962C8B-B14F-4D97-AF65-F5344CB8AC3E}">
        <p14:creationId xmlns:p14="http://schemas.microsoft.com/office/powerpoint/2010/main" xmlns="" val="99567831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DEONTOLOGICAL THEORY KANTIANISM</a:t>
            </a:r>
            <a:endParaRPr lang="en-US" dirty="0"/>
          </a:p>
        </p:txBody>
      </p:sp>
      <p:sp>
        <p:nvSpPr>
          <p:cNvPr id="3" name="Content Placeholder 2"/>
          <p:cNvSpPr>
            <a:spLocks noGrp="1"/>
          </p:cNvSpPr>
          <p:nvPr>
            <p:ph idx="1"/>
          </p:nvPr>
        </p:nvSpPr>
        <p:spPr/>
        <p:txBody>
          <a:bodyPr>
            <a:normAutofit/>
          </a:bodyPr>
          <a:lstStyle/>
          <a:p>
            <a:r>
              <a:rPr lang="en-US" sz="2200" dirty="0"/>
              <a:t>Immanuel </a:t>
            </a:r>
            <a:r>
              <a:rPr lang="en-US" sz="2200" dirty="0" smtClean="0"/>
              <a:t>Kant</a:t>
            </a:r>
            <a:r>
              <a:rPr lang="sr-Latn-RS" sz="2200" dirty="0" smtClean="0"/>
              <a:t> </a:t>
            </a:r>
            <a:r>
              <a:rPr lang="en-US" sz="2200" dirty="0" smtClean="0"/>
              <a:t>considered </a:t>
            </a:r>
            <a:r>
              <a:rPr lang="en-US" sz="2200" dirty="0"/>
              <a:t>that duties arise from application of reason by rational human beings and that moral rules must apply universally, i.e., to all people in similar situations. </a:t>
            </a:r>
            <a:endParaRPr lang="sr-Latn-RS" sz="2200" dirty="0" smtClean="0"/>
          </a:p>
          <a:p>
            <a:r>
              <a:rPr lang="en-US" sz="2200" dirty="0" smtClean="0"/>
              <a:t>This </a:t>
            </a:r>
            <a:r>
              <a:rPr lang="en-US" sz="2200" dirty="0"/>
              <a:t>may seem particularly harsh as it does not take into account either the consequences of an action or the emotions and needs of an individual. </a:t>
            </a:r>
            <a:endParaRPr lang="sr-Latn-RS" sz="2200" dirty="0" smtClean="0"/>
          </a:p>
          <a:p>
            <a:r>
              <a:rPr lang="en-US" sz="2200" dirty="0" smtClean="0"/>
              <a:t>The </a:t>
            </a:r>
            <a:r>
              <a:rPr lang="en-US" sz="2200" dirty="0"/>
              <a:t>rule ‘never kill’ may echo intuitive moral understanding, but should this constraint apply in all situations</a:t>
            </a:r>
            <a:r>
              <a:rPr lang="en-US" sz="2200" dirty="0" smtClean="0"/>
              <a:t>?</a:t>
            </a:r>
            <a:endParaRPr lang="sr-Latn-RS" sz="2200" dirty="0" smtClean="0"/>
          </a:p>
          <a:p>
            <a:r>
              <a:rPr lang="en-US" sz="2200" dirty="0" smtClean="0"/>
              <a:t> </a:t>
            </a:r>
            <a:r>
              <a:rPr lang="en-US" sz="2200" i="1" dirty="0"/>
              <a:t>Would it be ethically justifiable for the police to shoot one terrorist to prevent him from blowing up a train full of people?</a:t>
            </a:r>
          </a:p>
        </p:txBody>
      </p:sp>
    </p:spTree>
    <p:extLst>
      <p:ext uri="{BB962C8B-B14F-4D97-AF65-F5344CB8AC3E}">
        <p14:creationId xmlns:p14="http://schemas.microsoft.com/office/powerpoint/2010/main" xmlns="" val="1833326818"/>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Why Is Medical Ethics Important?</a:t>
            </a:r>
            <a:br>
              <a:rPr lang="en-US" b="1" dirty="0"/>
            </a:br>
            <a:endParaRPr lang="en-US" dirty="0"/>
          </a:p>
        </p:txBody>
      </p:sp>
      <p:sp>
        <p:nvSpPr>
          <p:cNvPr id="5" name="Content Placeholder 4"/>
          <p:cNvSpPr>
            <a:spLocks noGrp="1"/>
          </p:cNvSpPr>
          <p:nvPr>
            <p:ph idx="1"/>
          </p:nvPr>
        </p:nvSpPr>
        <p:spPr/>
        <p:txBody>
          <a:bodyPr>
            <a:normAutofit/>
          </a:bodyPr>
          <a:lstStyle/>
          <a:p>
            <a:r>
              <a:rPr lang="en-US" sz="2400" dirty="0"/>
              <a:t>Medical professionals frequently find themselves facing moral questions and ethical dilemmas in their line of work. Medical ethics provide a framework to help them make </a:t>
            </a:r>
            <a:r>
              <a:rPr lang="en-US" sz="2400" dirty="0" smtClean="0"/>
              <a:t>judgment </a:t>
            </a:r>
            <a:r>
              <a:rPr lang="en-US" sz="2400" dirty="0"/>
              <a:t>calls which are morally sound and right for the patient in question.</a:t>
            </a:r>
          </a:p>
          <a:p>
            <a:endParaRPr lang="en-US" sz="2400" dirty="0"/>
          </a:p>
          <a:p>
            <a:r>
              <a:rPr lang="en-US" sz="2400" dirty="0"/>
              <a:t>It’s essential for aspiring </a:t>
            </a:r>
            <a:r>
              <a:rPr lang="en-US" sz="2400" dirty="0" smtClean="0"/>
              <a:t>doctors </a:t>
            </a:r>
            <a:r>
              <a:rPr lang="en-US" sz="2400" dirty="0"/>
              <a:t>to have a good moral compass and a solid grasp of medical ethics so they can consistently do what is best for their patients.</a:t>
            </a:r>
          </a:p>
        </p:txBody>
      </p:sp>
    </p:spTree>
    <p:extLst>
      <p:ext uri="{BB962C8B-B14F-4D97-AF65-F5344CB8AC3E}">
        <p14:creationId xmlns:p14="http://schemas.microsoft.com/office/powerpoint/2010/main" xmlns="" val="1971436577"/>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DEONTOLOGICAL THEORY KANTIANISM</a:t>
            </a:r>
          </a:p>
        </p:txBody>
      </p:sp>
      <p:sp>
        <p:nvSpPr>
          <p:cNvPr id="3" name="Content Placeholder 2"/>
          <p:cNvSpPr>
            <a:spLocks noGrp="1"/>
          </p:cNvSpPr>
          <p:nvPr>
            <p:ph idx="1"/>
          </p:nvPr>
        </p:nvSpPr>
        <p:spPr/>
        <p:txBody>
          <a:bodyPr>
            <a:noAutofit/>
          </a:bodyPr>
          <a:lstStyle/>
          <a:p>
            <a:r>
              <a:rPr lang="en-US" sz="2200" dirty="0"/>
              <a:t>In his work on the categorical imperative, Kant stated that an individual should ‘act only according to that maxim by which you can at the same time will that it should become a universal law’ (Groundwork of the Metaphysics of Morals, 1785). </a:t>
            </a:r>
            <a:endParaRPr lang="sr-Latn-RS" sz="2200" dirty="0" smtClean="0"/>
          </a:p>
          <a:p>
            <a:r>
              <a:rPr lang="en-US" sz="2200" dirty="0" smtClean="0"/>
              <a:t>This </a:t>
            </a:r>
            <a:r>
              <a:rPr lang="en-US" sz="2200" dirty="0"/>
              <a:t>implies that moral rules should be used only if they can be applied to every situation equally. Deontological theory can be </a:t>
            </a:r>
            <a:r>
              <a:rPr lang="en-US" sz="2200" dirty="0" smtClean="0"/>
              <a:t>criticized </a:t>
            </a:r>
            <a:r>
              <a:rPr lang="en-US" sz="2200" dirty="0"/>
              <a:t>because it does not provide a definitive list of duties, nor does it state what should be done where two duties conflict. </a:t>
            </a:r>
            <a:endParaRPr lang="sr-Latn-RS" sz="2200" dirty="0" smtClean="0"/>
          </a:p>
          <a:p>
            <a:r>
              <a:rPr lang="en-US" sz="2200" dirty="0" smtClean="0"/>
              <a:t>On </a:t>
            </a:r>
            <a:r>
              <a:rPr lang="en-US" sz="2200" dirty="0"/>
              <a:t>the other hand it provides ‘moral space’. </a:t>
            </a:r>
            <a:endParaRPr lang="sr-Latn-RS" sz="2200" dirty="0" smtClean="0"/>
          </a:p>
          <a:p>
            <a:r>
              <a:rPr lang="en-US" sz="2200" dirty="0" smtClean="0"/>
              <a:t>People </a:t>
            </a:r>
            <a:r>
              <a:rPr lang="en-US" sz="2200" dirty="0"/>
              <a:t>can act freely so long as they do not violate moral constraints. </a:t>
            </a:r>
            <a:endParaRPr lang="sr-Latn-RS" sz="2200" dirty="0" smtClean="0"/>
          </a:p>
          <a:p>
            <a:r>
              <a:rPr lang="en-US" sz="2200" dirty="0" smtClean="0"/>
              <a:t>In </a:t>
            </a:r>
            <a:r>
              <a:rPr lang="en-US" sz="2200" dirty="0"/>
              <a:t>comparison, consequentialist theory could be said to be far more demanding as it constantly requires an assessment of consequences.</a:t>
            </a:r>
          </a:p>
        </p:txBody>
      </p:sp>
    </p:spTree>
    <p:extLst>
      <p:ext uri="{BB962C8B-B14F-4D97-AF65-F5344CB8AC3E}">
        <p14:creationId xmlns:p14="http://schemas.microsoft.com/office/powerpoint/2010/main" xmlns="" val="3812584554"/>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Deontological constraints</a:t>
            </a:r>
          </a:p>
        </p:txBody>
      </p:sp>
      <p:sp>
        <p:nvSpPr>
          <p:cNvPr id="3" name="Content Placeholder 2"/>
          <p:cNvSpPr>
            <a:spLocks noGrp="1"/>
          </p:cNvSpPr>
          <p:nvPr>
            <p:ph idx="1"/>
          </p:nvPr>
        </p:nvSpPr>
        <p:spPr/>
        <p:txBody>
          <a:bodyPr>
            <a:noAutofit/>
          </a:bodyPr>
          <a:lstStyle/>
          <a:p>
            <a:r>
              <a:rPr lang="en-US" sz="2200" dirty="0"/>
              <a:t>Deontological constraints </a:t>
            </a:r>
            <a:r>
              <a:rPr lang="en-US" sz="2200" dirty="0" smtClean="0"/>
              <a:t>are </a:t>
            </a:r>
            <a:r>
              <a:rPr lang="en-US" sz="2200" dirty="0"/>
              <a:t>usually negatively formulated, e.g., do not kill, do not lie. </a:t>
            </a:r>
            <a:endParaRPr lang="sr-Latn-RS" sz="2200" dirty="0" smtClean="0"/>
          </a:p>
          <a:p>
            <a:r>
              <a:rPr lang="en-US" sz="2200" dirty="0" smtClean="0"/>
              <a:t>What </a:t>
            </a:r>
            <a:r>
              <a:rPr lang="en-US" sz="2200" dirty="0"/>
              <a:t>is outside these boundaries is not forbidden; it could be argued that withholding the truth is morally acceptable if it does not amount to lying</a:t>
            </a:r>
            <a:r>
              <a:rPr lang="en-US" sz="2200" dirty="0" smtClean="0"/>
              <a:t>.</a:t>
            </a:r>
            <a:endParaRPr lang="sr-Latn-RS" sz="2200" dirty="0" smtClean="0"/>
          </a:p>
          <a:p>
            <a:r>
              <a:rPr lang="en-US" sz="2200" dirty="0" smtClean="0"/>
              <a:t> </a:t>
            </a:r>
            <a:r>
              <a:rPr lang="en-US" sz="2200" dirty="0"/>
              <a:t>It is also important to consider the nature of the constraint on action and how narrowly it is framed</a:t>
            </a:r>
            <a:r>
              <a:rPr lang="en-US" sz="2200" dirty="0" smtClean="0"/>
              <a:t>.</a:t>
            </a:r>
            <a:endParaRPr lang="sr-Latn-RS" sz="2200" dirty="0" smtClean="0"/>
          </a:p>
          <a:p>
            <a:r>
              <a:rPr lang="en-US" sz="2200" dirty="0" smtClean="0"/>
              <a:t> </a:t>
            </a:r>
            <a:r>
              <a:rPr lang="en-US" sz="2200" dirty="0"/>
              <a:t>For example, Kant considered that it is always wrong to deliberately end the life of an innocent human being. </a:t>
            </a:r>
            <a:r>
              <a:rPr lang="en-US" sz="2200" dirty="0" smtClean="0"/>
              <a:t>T</a:t>
            </a:r>
            <a:endParaRPr lang="sr-Latn-RS" sz="2200" dirty="0" smtClean="0"/>
          </a:p>
          <a:p>
            <a:r>
              <a:rPr lang="en-US" sz="2200" dirty="0" err="1" smtClean="0"/>
              <a:t>herefore</a:t>
            </a:r>
            <a:r>
              <a:rPr lang="en-US" sz="2200" dirty="0"/>
              <a:t>, it does not preclude killing of animals or murderers. It is more concerned with action rather than inaction. </a:t>
            </a:r>
            <a:endParaRPr lang="sr-Latn-RS" sz="2200" dirty="0" smtClean="0"/>
          </a:p>
          <a:p>
            <a:r>
              <a:rPr lang="en-US" sz="2200" i="1" dirty="0" smtClean="0">
                <a:solidFill>
                  <a:srgbClr val="FF0000"/>
                </a:solidFill>
              </a:rPr>
              <a:t>? </a:t>
            </a:r>
            <a:r>
              <a:rPr lang="en-US" sz="2200" i="1" dirty="0" smtClean="0"/>
              <a:t>It may be wrong to take life but what about not saving it</a:t>
            </a:r>
            <a:endParaRPr lang="en-US" sz="2200" i="1" dirty="0">
              <a:solidFill>
                <a:srgbClr val="FF0000"/>
              </a:solidFill>
            </a:endParaRPr>
          </a:p>
        </p:txBody>
      </p:sp>
    </p:spTree>
    <p:extLst>
      <p:ext uri="{BB962C8B-B14F-4D97-AF65-F5344CB8AC3E}">
        <p14:creationId xmlns:p14="http://schemas.microsoft.com/office/powerpoint/2010/main" xmlns="" val="2566829585"/>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a:t>MEDICAL DEONTOLOGY</a:t>
            </a:r>
            <a:endParaRPr lang="en-US" dirty="0"/>
          </a:p>
        </p:txBody>
      </p:sp>
      <p:sp>
        <p:nvSpPr>
          <p:cNvPr id="5" name="Subtitle 4"/>
          <p:cNvSpPr>
            <a:spLocks noGrp="1"/>
          </p:cNvSpPr>
          <p:nvPr>
            <p:ph type="subTitle" idx="1"/>
          </p:nvPr>
        </p:nvSpPr>
        <p:spPr>
          <a:xfrm>
            <a:off x="1522811" y="5105400"/>
            <a:ext cx="9678589" cy="1066800"/>
          </a:xfrm>
        </p:spPr>
        <p:txBody>
          <a:bodyPr>
            <a:normAutofit/>
          </a:bodyPr>
          <a:lstStyle/>
          <a:p>
            <a:r>
              <a:rPr lang="en-US" dirty="0"/>
              <a:t>Special Ethics adapted during the practice of the </a:t>
            </a:r>
            <a:r>
              <a:rPr lang="en-US" dirty="0" smtClean="0"/>
              <a:t>medical profession </a:t>
            </a:r>
            <a:r>
              <a:rPr lang="en-US" dirty="0"/>
              <a:t>comprising of a series of rules from the </a:t>
            </a:r>
            <a:r>
              <a:rPr lang="en-US" dirty="0" smtClean="0"/>
              <a:t>Hippocratic </a:t>
            </a:r>
            <a:r>
              <a:rPr lang="en-US" dirty="0"/>
              <a:t>Oath and </a:t>
            </a:r>
            <a:r>
              <a:rPr lang="en-US" dirty="0" smtClean="0"/>
              <a:t>from national </a:t>
            </a:r>
            <a:r>
              <a:rPr lang="en-US" dirty="0"/>
              <a:t>and international Ethical and Deontological legislations compiled </a:t>
            </a:r>
            <a:r>
              <a:rPr lang="en-US" dirty="0" smtClean="0"/>
              <a:t>from medical </a:t>
            </a:r>
            <a:r>
              <a:rPr lang="en-US" dirty="0"/>
              <a:t>organization of different countries (Order of </a:t>
            </a:r>
            <a:r>
              <a:rPr lang="en-US" dirty="0" smtClean="0"/>
              <a:t>Doctors</a:t>
            </a:r>
            <a:r>
              <a:rPr lang="sr-Latn-RS" dirty="0" smtClean="0"/>
              <a:t>/Doctors Chamber</a:t>
            </a:r>
            <a:r>
              <a:rPr lang="en-US" dirty="0" smtClean="0"/>
              <a:t>)</a:t>
            </a:r>
            <a:endParaRPr lang="en-US" dirty="0"/>
          </a:p>
        </p:txBody>
      </p:sp>
      <p:pic>
        <p:nvPicPr>
          <p:cNvPr id="6" name="Picture 6" descr="Medical Deontology: medical law, medical ethics and medical hodegetics in  health care – Avicena Publishe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2252" b="15069"/>
          <a:stretch/>
        </p:blipFill>
        <p:spPr bwMode="auto">
          <a:xfrm>
            <a:off x="7467600" y="762000"/>
            <a:ext cx="2934716" cy="3645366"/>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40129361"/>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M</a:t>
            </a:r>
            <a:r>
              <a:rPr lang="en-US" b="1" dirty="0" err="1" smtClean="0"/>
              <a:t>edical</a:t>
            </a:r>
            <a:r>
              <a:rPr lang="en-US" b="1" dirty="0" smtClean="0"/>
              <a:t> deontology</a:t>
            </a:r>
            <a:r>
              <a:rPr lang="sr-Latn-RS" b="1" dirty="0" smtClean="0"/>
              <a:t> in ancient India</a:t>
            </a:r>
            <a:endParaRPr lang="en-US" dirty="0"/>
          </a:p>
        </p:txBody>
      </p:sp>
      <p:sp>
        <p:nvSpPr>
          <p:cNvPr id="3" name="Content Placeholder 2"/>
          <p:cNvSpPr>
            <a:spLocks noGrp="1"/>
          </p:cNvSpPr>
          <p:nvPr>
            <p:ph idx="1"/>
          </p:nvPr>
        </p:nvSpPr>
        <p:spPr/>
        <p:txBody>
          <a:bodyPr>
            <a:normAutofit/>
          </a:bodyPr>
          <a:lstStyle/>
          <a:p>
            <a:r>
              <a:rPr lang="sr-Latn-RS" sz="2200" dirty="0"/>
              <a:t>I</a:t>
            </a:r>
            <a:r>
              <a:rPr lang="en-US" sz="2200" dirty="0" smtClean="0"/>
              <a:t>n </a:t>
            </a:r>
            <a:r>
              <a:rPr lang="en-US" sz="2200" dirty="0"/>
              <a:t>ancient India, in the </a:t>
            </a:r>
            <a:r>
              <a:rPr lang="en-US" sz="2200" dirty="0" smtClean="0"/>
              <a:t>work</a:t>
            </a:r>
            <a:r>
              <a:rPr lang="sr-Latn-RS" sz="2200" dirty="0" smtClean="0"/>
              <a:t> </a:t>
            </a:r>
            <a:r>
              <a:rPr lang="en-US" sz="2200" dirty="0" smtClean="0"/>
              <a:t>“</a:t>
            </a:r>
            <a:r>
              <a:rPr lang="en-US" sz="2200" dirty="0" err="1" smtClean="0"/>
              <a:t>Caraka-Samhita</a:t>
            </a:r>
            <a:r>
              <a:rPr lang="en-US" sz="2200" dirty="0"/>
              <a:t>” reads: “</a:t>
            </a:r>
            <a:r>
              <a:rPr lang="en-US" sz="2200" i="1" dirty="0"/>
              <a:t>One can guard and have shame from their father, </a:t>
            </a:r>
            <a:r>
              <a:rPr lang="en-US" sz="2200" i="1" dirty="0" smtClean="0"/>
              <a:t>mother,</a:t>
            </a:r>
            <a:r>
              <a:rPr lang="sr-Latn-RS" sz="2200" i="1" dirty="0" smtClean="0"/>
              <a:t> </a:t>
            </a:r>
            <a:r>
              <a:rPr lang="en-US" sz="2200" i="1" dirty="0" smtClean="0"/>
              <a:t>a </a:t>
            </a:r>
            <a:r>
              <a:rPr lang="en-US" sz="2200" i="1" dirty="0"/>
              <a:t>friend and a brother but not from the physician because for the sick the </a:t>
            </a:r>
            <a:r>
              <a:rPr lang="en-US" sz="2200" i="1" dirty="0" smtClean="0"/>
              <a:t>physician</a:t>
            </a:r>
            <a:r>
              <a:rPr lang="sr-Latn-RS" sz="2200" i="1" dirty="0" smtClean="0"/>
              <a:t> </a:t>
            </a:r>
            <a:r>
              <a:rPr lang="en-US" sz="2200" i="1" dirty="0" smtClean="0"/>
              <a:t>is </a:t>
            </a:r>
            <a:r>
              <a:rPr lang="en-US" sz="2200" i="1" dirty="0"/>
              <a:t>mother and father, friend and brother…the physician must treat all the sick </a:t>
            </a:r>
            <a:r>
              <a:rPr lang="en-US" sz="2200" i="1" dirty="0" smtClean="0"/>
              <a:t>the</a:t>
            </a:r>
            <a:r>
              <a:rPr lang="sr-Latn-RS" sz="2200" i="1" dirty="0" smtClean="0"/>
              <a:t> </a:t>
            </a:r>
            <a:r>
              <a:rPr lang="en-US" sz="2200" i="1" dirty="0" smtClean="0"/>
              <a:t>same </a:t>
            </a:r>
            <a:r>
              <a:rPr lang="en-US" sz="2200" i="1" dirty="0"/>
              <a:t>regardless of their economic condition or social status.” </a:t>
            </a:r>
            <a:endParaRPr lang="sr-Latn-RS" sz="2200" i="1" dirty="0" smtClean="0"/>
          </a:p>
          <a:p>
            <a:r>
              <a:rPr lang="en-US" sz="2200" dirty="0" smtClean="0"/>
              <a:t>In </a:t>
            </a:r>
            <a:r>
              <a:rPr lang="en-US" sz="2200" dirty="0"/>
              <a:t>another text </a:t>
            </a:r>
            <a:r>
              <a:rPr lang="en-US" sz="2200" dirty="0" smtClean="0"/>
              <a:t>from</a:t>
            </a:r>
            <a:r>
              <a:rPr lang="sr-Latn-RS" sz="2200" dirty="0" smtClean="0"/>
              <a:t> </a:t>
            </a:r>
            <a:r>
              <a:rPr lang="en-US" sz="2200" dirty="0" smtClean="0"/>
              <a:t>the </a:t>
            </a:r>
            <a:r>
              <a:rPr lang="en-US" sz="2200" dirty="0"/>
              <a:t>ancient India it is noted: </a:t>
            </a:r>
            <a:r>
              <a:rPr lang="en-US" sz="2200" i="1" dirty="0"/>
              <a:t>“ the student that desires to study medicine must </a:t>
            </a:r>
            <a:r>
              <a:rPr lang="en-US" sz="2200" i="1" dirty="0" smtClean="0"/>
              <a:t>be</a:t>
            </a:r>
            <a:r>
              <a:rPr lang="sr-Latn-RS" sz="2200" i="1" dirty="0" smtClean="0"/>
              <a:t> </a:t>
            </a:r>
            <a:r>
              <a:rPr lang="en-US" sz="2200" i="1" dirty="0" smtClean="0"/>
              <a:t>noble</a:t>
            </a:r>
            <a:r>
              <a:rPr lang="en-US" sz="2200" i="1" dirty="0"/>
              <a:t>, orderly in appearance, with regular eyes and lips, clean, wise, fair, simple, </a:t>
            </a:r>
            <a:r>
              <a:rPr lang="en-US" sz="2200" i="1" dirty="0" smtClean="0"/>
              <a:t>and</a:t>
            </a:r>
            <a:r>
              <a:rPr lang="sr-Latn-RS" sz="2200" i="1" dirty="0" smtClean="0"/>
              <a:t> </a:t>
            </a:r>
            <a:r>
              <a:rPr lang="en-US" sz="2200" i="1" dirty="0" smtClean="0"/>
              <a:t>compassionate </a:t>
            </a:r>
            <a:r>
              <a:rPr lang="en-US" sz="2200" i="1" dirty="0"/>
              <a:t>and have the will and persistence to study medicine”</a:t>
            </a:r>
          </a:p>
        </p:txBody>
      </p:sp>
    </p:spTree>
    <p:extLst>
      <p:ext uri="{BB962C8B-B14F-4D97-AF65-F5344CB8AC3E}">
        <p14:creationId xmlns:p14="http://schemas.microsoft.com/office/powerpoint/2010/main" xmlns="" val="614007289"/>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M</a:t>
            </a:r>
            <a:r>
              <a:rPr lang="en-US" b="1" dirty="0" err="1"/>
              <a:t>edical</a:t>
            </a:r>
            <a:r>
              <a:rPr lang="en-US" b="1" dirty="0"/>
              <a:t> deontology</a:t>
            </a:r>
            <a:r>
              <a:rPr lang="sr-Latn-RS" b="1" dirty="0"/>
              <a:t> in </a:t>
            </a:r>
            <a:r>
              <a:rPr lang="sr-Latn-RS" b="1" dirty="0" smtClean="0"/>
              <a:t>ancient Egypt and Persia</a:t>
            </a:r>
            <a:endParaRPr lang="en-US" dirty="0"/>
          </a:p>
        </p:txBody>
      </p:sp>
      <p:sp>
        <p:nvSpPr>
          <p:cNvPr id="3" name="Content Placeholder 2"/>
          <p:cNvSpPr>
            <a:spLocks noGrp="1"/>
          </p:cNvSpPr>
          <p:nvPr>
            <p:ph idx="1"/>
          </p:nvPr>
        </p:nvSpPr>
        <p:spPr/>
        <p:txBody>
          <a:bodyPr>
            <a:normAutofit/>
          </a:bodyPr>
          <a:lstStyle/>
          <a:p>
            <a:r>
              <a:rPr lang="en-US" sz="2200" dirty="0"/>
              <a:t>In </a:t>
            </a:r>
            <a:r>
              <a:rPr lang="en-US" sz="2200" dirty="0" smtClean="0"/>
              <a:t>ancient</a:t>
            </a:r>
            <a:r>
              <a:rPr lang="sr-Latn-RS" sz="2200" dirty="0" smtClean="0"/>
              <a:t> </a:t>
            </a:r>
            <a:r>
              <a:rPr lang="en-US" sz="2200" dirty="0" smtClean="0"/>
              <a:t>Egypt</a:t>
            </a:r>
            <a:r>
              <a:rPr lang="en-US" sz="2200" dirty="0"/>
              <a:t>, in the papyrus of Smith (circa 2700 before Christ), there also noted </a:t>
            </a:r>
            <a:r>
              <a:rPr lang="en-US" sz="2200" dirty="0" smtClean="0"/>
              <a:t>the</a:t>
            </a:r>
            <a:r>
              <a:rPr lang="sr-Latn-RS" sz="2200" dirty="0" smtClean="0"/>
              <a:t> </a:t>
            </a:r>
            <a:r>
              <a:rPr lang="en-US" sz="2200" dirty="0" smtClean="0"/>
              <a:t>moral </a:t>
            </a:r>
            <a:r>
              <a:rPr lang="en-US" sz="2200" dirty="0" err="1"/>
              <a:t>chracteristics</a:t>
            </a:r>
            <a:r>
              <a:rPr lang="en-US" sz="2200" dirty="0"/>
              <a:t> of a student that desires to become a physician: </a:t>
            </a:r>
            <a:r>
              <a:rPr lang="en-US" sz="2200" i="1" dirty="0"/>
              <a:t>“He must </a:t>
            </a:r>
            <a:r>
              <a:rPr lang="en-US" sz="2200" i="1" dirty="0" smtClean="0"/>
              <a:t>have</a:t>
            </a:r>
            <a:r>
              <a:rPr lang="sr-Latn-RS" sz="2200" i="1" dirty="0" smtClean="0"/>
              <a:t> </a:t>
            </a:r>
            <a:r>
              <a:rPr lang="en-US" sz="2200" i="1" dirty="0" smtClean="0"/>
              <a:t>rare </a:t>
            </a:r>
            <a:r>
              <a:rPr lang="en-US" sz="2200" i="1" dirty="0"/>
              <a:t>qualities, good, smart, must have the patience and must not be terrified </a:t>
            </a:r>
            <a:r>
              <a:rPr lang="en-US" sz="2200" i="1" dirty="0" smtClean="0"/>
              <a:t>of</a:t>
            </a:r>
            <a:r>
              <a:rPr lang="sr-Latn-RS" sz="2200" i="1" dirty="0" smtClean="0"/>
              <a:t> </a:t>
            </a:r>
            <a:r>
              <a:rPr lang="en-US" sz="2200" i="1" dirty="0" smtClean="0"/>
              <a:t>blood </a:t>
            </a:r>
            <a:r>
              <a:rPr lang="en-US" sz="2200" i="1" dirty="0"/>
              <a:t>and cadavers</a:t>
            </a:r>
            <a:r>
              <a:rPr lang="en-US" sz="2200" dirty="0"/>
              <a:t>” </a:t>
            </a:r>
            <a:r>
              <a:rPr lang="en-US" sz="2200" dirty="0" smtClean="0"/>
              <a:t>.</a:t>
            </a:r>
            <a:endParaRPr lang="sr-Latn-RS" sz="2200" dirty="0" smtClean="0"/>
          </a:p>
          <a:p>
            <a:r>
              <a:rPr lang="en-US" sz="2200" dirty="0" smtClean="0"/>
              <a:t> </a:t>
            </a:r>
            <a:r>
              <a:rPr lang="en-US" sz="2200" dirty="0"/>
              <a:t>In ancient Persia, in an old medical text it is noted: </a:t>
            </a:r>
            <a:r>
              <a:rPr lang="en-US" sz="2200" i="1" dirty="0"/>
              <a:t>“</a:t>
            </a:r>
            <a:r>
              <a:rPr lang="en-US" sz="2200" i="1" dirty="0" smtClean="0"/>
              <a:t>Anger</a:t>
            </a:r>
            <a:r>
              <a:rPr lang="sr-Latn-RS" sz="2200" i="1" dirty="0" smtClean="0"/>
              <a:t> </a:t>
            </a:r>
            <a:r>
              <a:rPr lang="en-US" sz="2200" i="1" dirty="0" smtClean="0"/>
              <a:t>brings </a:t>
            </a:r>
            <a:r>
              <a:rPr lang="en-US" sz="2200" i="1" dirty="0"/>
              <a:t>sickness, joy heals…vomit the </a:t>
            </a:r>
            <a:r>
              <a:rPr lang="en-US" sz="2200" i="1" dirty="0" err="1"/>
              <a:t>disesase</a:t>
            </a:r>
            <a:r>
              <a:rPr lang="en-US" sz="2200" i="1" dirty="0"/>
              <a:t> before it overtakes you…he </a:t>
            </a:r>
            <a:r>
              <a:rPr lang="en-US" sz="2200" i="1" dirty="0" smtClean="0"/>
              <a:t>who</a:t>
            </a:r>
            <a:r>
              <a:rPr lang="sr-Latn-RS" sz="2200" i="1" dirty="0" smtClean="0"/>
              <a:t> </a:t>
            </a:r>
            <a:r>
              <a:rPr lang="en-US" sz="2200" i="1" dirty="0" smtClean="0"/>
              <a:t>conceals </a:t>
            </a:r>
            <a:r>
              <a:rPr lang="en-US" sz="2200" i="1" dirty="0"/>
              <a:t>sickness to the physician lies and hurts himself ”</a:t>
            </a:r>
          </a:p>
        </p:txBody>
      </p:sp>
    </p:spTree>
    <p:extLst>
      <p:ext uri="{BB962C8B-B14F-4D97-AF65-F5344CB8AC3E}">
        <p14:creationId xmlns:p14="http://schemas.microsoft.com/office/powerpoint/2010/main" xmlns="" val="4087114014"/>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M</a:t>
            </a:r>
            <a:r>
              <a:rPr lang="en-US" b="1" dirty="0" err="1"/>
              <a:t>edical</a:t>
            </a:r>
            <a:r>
              <a:rPr lang="en-US" b="1" dirty="0"/>
              <a:t> deontology</a:t>
            </a:r>
            <a:r>
              <a:rPr lang="sr-Latn-RS" b="1" dirty="0"/>
              <a:t> in </a:t>
            </a:r>
            <a:r>
              <a:rPr lang="sr-Latn-RS" b="1" dirty="0" smtClean="0"/>
              <a:t>ancient Greece and Rome</a:t>
            </a:r>
            <a:endParaRPr lang="en-US" dirty="0"/>
          </a:p>
        </p:txBody>
      </p:sp>
      <p:sp>
        <p:nvSpPr>
          <p:cNvPr id="3" name="Content Placeholder 2"/>
          <p:cNvSpPr>
            <a:spLocks noGrp="1"/>
          </p:cNvSpPr>
          <p:nvPr>
            <p:ph idx="1"/>
          </p:nvPr>
        </p:nvSpPr>
        <p:spPr/>
        <p:txBody>
          <a:bodyPr>
            <a:noAutofit/>
          </a:bodyPr>
          <a:lstStyle/>
          <a:p>
            <a:r>
              <a:rPr lang="en-US" sz="2200" dirty="0"/>
              <a:t>The oldest Medical Deontology code that ancient civilizations have </a:t>
            </a:r>
            <a:r>
              <a:rPr lang="en-US" sz="2200" dirty="0" smtClean="0"/>
              <a:t>left</a:t>
            </a:r>
            <a:r>
              <a:rPr lang="sr-Latn-RS" sz="2200" dirty="0" smtClean="0"/>
              <a:t> </a:t>
            </a:r>
            <a:r>
              <a:rPr lang="en-US" sz="2200" dirty="0" smtClean="0"/>
              <a:t>us </a:t>
            </a:r>
            <a:r>
              <a:rPr lang="en-US" sz="2200" dirty="0"/>
              <a:t>is the </a:t>
            </a:r>
            <a:r>
              <a:rPr lang="en-US" sz="2200" dirty="0">
                <a:solidFill>
                  <a:srgbClr val="FF0000"/>
                </a:solidFill>
              </a:rPr>
              <a:t>Hippocratic Oath </a:t>
            </a:r>
            <a:r>
              <a:rPr lang="en-US" sz="2200" dirty="0"/>
              <a:t>: As noted in the Hippocratic Oath, despite </a:t>
            </a:r>
            <a:r>
              <a:rPr lang="en-US" sz="2200" dirty="0" smtClean="0"/>
              <a:t>the</a:t>
            </a:r>
            <a:r>
              <a:rPr lang="sr-Latn-RS" sz="2200" dirty="0" smtClean="0"/>
              <a:t> </a:t>
            </a:r>
            <a:r>
              <a:rPr lang="en-US" sz="2200" dirty="0" smtClean="0"/>
              <a:t>archaic </a:t>
            </a:r>
            <a:r>
              <a:rPr lang="en-US" sz="2200" dirty="0"/>
              <a:t>mystique and dogma that it contains it lays out in a fundamental </a:t>
            </a:r>
            <a:r>
              <a:rPr lang="en-US" sz="2200" dirty="0" smtClean="0"/>
              <a:t>manner</a:t>
            </a:r>
            <a:r>
              <a:rPr lang="sr-Latn-RS" sz="2200" dirty="0" smtClean="0"/>
              <a:t> </a:t>
            </a:r>
            <a:r>
              <a:rPr lang="en-US" sz="2200" dirty="0" smtClean="0"/>
              <a:t>the </a:t>
            </a:r>
            <a:r>
              <a:rPr lang="en-US" sz="2200" dirty="0"/>
              <a:t>main principle of Medical </a:t>
            </a:r>
            <a:r>
              <a:rPr lang="en-US" sz="2200" dirty="0" smtClean="0"/>
              <a:t>Deontology.</a:t>
            </a:r>
            <a:endParaRPr lang="sr-Latn-RS" sz="2200" dirty="0" smtClean="0"/>
          </a:p>
          <a:p>
            <a:r>
              <a:rPr lang="en-US" sz="2200" dirty="0" smtClean="0"/>
              <a:t>Death </a:t>
            </a:r>
            <a:r>
              <a:rPr lang="en-US" sz="2200" dirty="0"/>
              <a:t>must be punished (ban </a:t>
            </a:r>
            <a:r>
              <a:rPr lang="en-US" sz="2200" dirty="0" smtClean="0"/>
              <a:t>of</a:t>
            </a:r>
            <a:r>
              <a:rPr lang="sr-Latn-RS" sz="2200" dirty="0" smtClean="0"/>
              <a:t> </a:t>
            </a:r>
            <a:r>
              <a:rPr lang="en-US" sz="2200" dirty="0" smtClean="0"/>
              <a:t>euthanasia</a:t>
            </a:r>
            <a:r>
              <a:rPr lang="en-US" sz="2200" dirty="0"/>
              <a:t>), and criminal </a:t>
            </a:r>
            <a:r>
              <a:rPr lang="en-US" sz="2200" dirty="0" err="1"/>
              <a:t>abortionis</a:t>
            </a:r>
            <a:r>
              <a:rPr lang="en-US" sz="2200" dirty="0"/>
              <a:t> </a:t>
            </a:r>
            <a:r>
              <a:rPr lang="en-US" sz="2200" dirty="0" err="1"/>
              <a:t>prohibited.The</a:t>
            </a:r>
            <a:r>
              <a:rPr lang="en-US" sz="2200" dirty="0"/>
              <a:t> links that unite the </a:t>
            </a:r>
            <a:r>
              <a:rPr lang="en-US" sz="2200" dirty="0" smtClean="0"/>
              <a:t>students</a:t>
            </a:r>
            <a:r>
              <a:rPr lang="sr-Latn-RS" sz="2200" dirty="0" smtClean="0"/>
              <a:t> </a:t>
            </a:r>
            <a:r>
              <a:rPr lang="en-US" sz="2200" dirty="0" smtClean="0"/>
              <a:t>with </a:t>
            </a:r>
            <a:r>
              <a:rPr lang="en-US" sz="2200" dirty="0"/>
              <a:t>the masters and also hints on professional secrecy, make this more than </a:t>
            </a:r>
            <a:r>
              <a:rPr lang="en-US" sz="2200" dirty="0" smtClean="0"/>
              <a:t>2000</a:t>
            </a:r>
            <a:r>
              <a:rPr lang="sr-Latn-RS" sz="2200" dirty="0" smtClean="0"/>
              <a:t> </a:t>
            </a:r>
            <a:r>
              <a:rPr lang="en-US" sz="2200" dirty="0" smtClean="0"/>
              <a:t>years </a:t>
            </a:r>
            <a:r>
              <a:rPr lang="en-US" sz="2200" dirty="0"/>
              <a:t>old oath still </a:t>
            </a:r>
            <a:r>
              <a:rPr lang="en-US" sz="2200" dirty="0" smtClean="0"/>
              <a:t>valuable</a:t>
            </a:r>
            <a:r>
              <a:rPr lang="sr-Latn-RS" sz="2200" dirty="0" smtClean="0"/>
              <a:t>.</a:t>
            </a:r>
          </a:p>
          <a:p>
            <a:r>
              <a:rPr lang="en-US" sz="2200" dirty="0" smtClean="0"/>
              <a:t> </a:t>
            </a:r>
            <a:r>
              <a:rPr lang="en-US" sz="2200" dirty="0"/>
              <a:t>It is striking that in the </a:t>
            </a:r>
            <a:r>
              <a:rPr lang="en-US" sz="2200" dirty="0" err="1"/>
              <a:t>Hyprocratic</a:t>
            </a:r>
            <a:r>
              <a:rPr lang="en-US" sz="2200" dirty="0"/>
              <a:t> Oath </a:t>
            </a:r>
            <a:r>
              <a:rPr lang="en-US" sz="2200" dirty="0" smtClean="0"/>
              <a:t>lacks</a:t>
            </a:r>
            <a:r>
              <a:rPr lang="sr-Latn-RS" sz="2200" dirty="0" smtClean="0"/>
              <a:t> </a:t>
            </a:r>
            <a:r>
              <a:rPr lang="en-US" sz="2200" dirty="0" smtClean="0"/>
              <a:t>for </a:t>
            </a:r>
            <a:r>
              <a:rPr lang="en-US" sz="2200" dirty="0"/>
              <a:t>example the competence of the physician that is not </a:t>
            </a:r>
            <a:r>
              <a:rPr lang="en-US" sz="2200" dirty="0" smtClean="0"/>
              <a:t>mentioned</a:t>
            </a:r>
            <a:endParaRPr lang="sr-Latn-RS" sz="2200" dirty="0" smtClean="0"/>
          </a:p>
          <a:p>
            <a:r>
              <a:rPr lang="en-US" sz="2200" dirty="0" smtClean="0"/>
              <a:t>Galen</a:t>
            </a:r>
            <a:r>
              <a:rPr lang="en-US" sz="2200" dirty="0"/>
              <a:t>, a physician of ancient </a:t>
            </a:r>
            <a:r>
              <a:rPr lang="en-US" sz="2200" dirty="0" smtClean="0"/>
              <a:t>Rome</a:t>
            </a:r>
            <a:r>
              <a:rPr lang="sr-Latn-RS" sz="2200" dirty="0" smtClean="0"/>
              <a:t> </a:t>
            </a:r>
            <a:r>
              <a:rPr lang="en-US" sz="2200" dirty="0" smtClean="0"/>
              <a:t>morally </a:t>
            </a:r>
            <a:r>
              <a:rPr lang="en-US" sz="2200" dirty="0"/>
              <a:t>criticized physicians that profited from the sick, and are arrogant </a:t>
            </a:r>
            <a:r>
              <a:rPr lang="en-US" sz="2200" dirty="0" smtClean="0"/>
              <a:t>and</a:t>
            </a:r>
            <a:r>
              <a:rPr lang="sr-Latn-RS" sz="2200" dirty="0" smtClean="0"/>
              <a:t> </a:t>
            </a:r>
            <a:r>
              <a:rPr lang="en-US" sz="2200" dirty="0" smtClean="0"/>
              <a:t>accompanied </a:t>
            </a:r>
            <a:r>
              <a:rPr lang="en-US" sz="2200" dirty="0"/>
              <a:t>rich and known people, wore expensive clothes and precious tones </a:t>
            </a:r>
            <a:r>
              <a:rPr lang="en-US" sz="2200" dirty="0" smtClean="0"/>
              <a:t>in</a:t>
            </a:r>
            <a:r>
              <a:rPr lang="sr-Latn-RS" sz="2200" dirty="0" smtClean="0"/>
              <a:t> </a:t>
            </a:r>
            <a:r>
              <a:rPr lang="en-US" sz="2200" dirty="0" smtClean="0"/>
              <a:t>their fingers</a:t>
            </a:r>
            <a:endParaRPr lang="en-US" sz="2200" dirty="0"/>
          </a:p>
        </p:txBody>
      </p:sp>
    </p:spTree>
    <p:extLst>
      <p:ext uri="{BB962C8B-B14F-4D97-AF65-F5344CB8AC3E}">
        <p14:creationId xmlns:p14="http://schemas.microsoft.com/office/powerpoint/2010/main" xmlns="" val="1929000649"/>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MEDICAL DEONTOLOGY</a:t>
            </a:r>
            <a:endParaRPr lang="en-US" sz="2800" b="1" dirty="0"/>
          </a:p>
        </p:txBody>
      </p:sp>
      <p:sp>
        <p:nvSpPr>
          <p:cNvPr id="3" name="Content Placeholder 2"/>
          <p:cNvSpPr>
            <a:spLocks noGrp="1"/>
          </p:cNvSpPr>
          <p:nvPr>
            <p:ph idx="1"/>
          </p:nvPr>
        </p:nvSpPr>
        <p:spPr/>
        <p:txBody>
          <a:bodyPr>
            <a:noAutofit/>
          </a:bodyPr>
          <a:lstStyle/>
          <a:p>
            <a:r>
              <a:rPr lang="en-US" sz="2200" dirty="0" smtClean="0"/>
              <a:t>Deontology consists </a:t>
            </a:r>
            <a:r>
              <a:rPr lang="en-US" sz="2200" dirty="0"/>
              <a:t>of rights that society bestows to some profession including the </a:t>
            </a:r>
            <a:r>
              <a:rPr lang="en-US" sz="2200" dirty="0" smtClean="0"/>
              <a:t>medical profession </a:t>
            </a:r>
            <a:r>
              <a:rPr lang="en-US" sz="2200" dirty="0"/>
              <a:t>to self-regulate and insure that the physician has the independence </a:t>
            </a:r>
            <a:r>
              <a:rPr lang="en-US" sz="2200" dirty="0" smtClean="0"/>
              <a:t>to exercise </a:t>
            </a:r>
            <a:r>
              <a:rPr lang="en-US" sz="2200" dirty="0"/>
              <a:t>their profession despite possible external pressures. </a:t>
            </a:r>
            <a:endParaRPr lang="en-US" sz="2200" dirty="0" smtClean="0"/>
          </a:p>
          <a:p>
            <a:r>
              <a:rPr lang="en-US" sz="2200" dirty="0" smtClean="0"/>
              <a:t>In </a:t>
            </a:r>
            <a:r>
              <a:rPr lang="en-US" sz="2200" dirty="0"/>
              <a:t>reality, </a:t>
            </a:r>
            <a:r>
              <a:rPr lang="en-US" sz="2200" dirty="0" smtClean="0"/>
              <a:t>deontology has </a:t>
            </a:r>
            <a:r>
              <a:rPr lang="en-US" sz="2200" dirty="0">
                <a:solidFill>
                  <a:srgbClr val="FF0000"/>
                </a:solidFill>
              </a:rPr>
              <a:t>two objectives</a:t>
            </a:r>
            <a:r>
              <a:rPr lang="en-US" sz="2200" dirty="0"/>
              <a:t>: </a:t>
            </a:r>
            <a:endParaRPr lang="en-US" sz="2200" dirty="0" smtClean="0"/>
          </a:p>
          <a:p>
            <a:pPr marL="342900" indent="-342900">
              <a:buFont typeface="+mj-lt"/>
              <a:buAutoNum type="arabicPeriod"/>
            </a:pPr>
            <a:r>
              <a:rPr lang="en-US" sz="2200" dirty="0" smtClean="0">
                <a:solidFill>
                  <a:srgbClr val="FF0000"/>
                </a:solidFill>
              </a:rPr>
              <a:t>related </a:t>
            </a:r>
            <a:r>
              <a:rPr lang="en-US" sz="2200" dirty="0">
                <a:solidFill>
                  <a:srgbClr val="FF0000"/>
                </a:solidFill>
              </a:rPr>
              <a:t>to the treatment that the </a:t>
            </a:r>
            <a:r>
              <a:rPr lang="en-US" sz="2200" dirty="0" smtClean="0">
                <a:solidFill>
                  <a:srgbClr val="FF0000"/>
                </a:solidFill>
              </a:rPr>
              <a:t>physician should </a:t>
            </a:r>
            <a:r>
              <a:rPr lang="en-US" sz="2200" dirty="0">
                <a:solidFill>
                  <a:srgbClr val="FF0000"/>
                </a:solidFill>
              </a:rPr>
              <a:t>provide to the </a:t>
            </a:r>
            <a:r>
              <a:rPr lang="en-US" sz="2200" dirty="0" smtClean="0">
                <a:solidFill>
                  <a:srgbClr val="FF0000"/>
                </a:solidFill>
              </a:rPr>
              <a:t>patient</a:t>
            </a:r>
          </a:p>
          <a:p>
            <a:pPr marL="342900" indent="-342900">
              <a:buFont typeface="+mj-lt"/>
              <a:buAutoNum type="arabicPeriod"/>
            </a:pPr>
            <a:r>
              <a:rPr lang="en-US" sz="2200" dirty="0" smtClean="0">
                <a:solidFill>
                  <a:srgbClr val="FF0000"/>
                </a:solidFill>
              </a:rPr>
              <a:t>to </a:t>
            </a:r>
            <a:r>
              <a:rPr lang="en-US" sz="2200" dirty="0">
                <a:solidFill>
                  <a:srgbClr val="FF0000"/>
                </a:solidFill>
              </a:rPr>
              <a:t>ensure to members </a:t>
            </a:r>
            <a:r>
              <a:rPr lang="en-US" sz="2200" dirty="0" smtClean="0">
                <a:solidFill>
                  <a:srgbClr val="FF0000"/>
                </a:solidFill>
              </a:rPr>
              <a:t>of society </a:t>
            </a:r>
            <a:r>
              <a:rPr lang="en-US" sz="2200" dirty="0">
                <a:solidFill>
                  <a:srgbClr val="FF0000"/>
                </a:solidFill>
              </a:rPr>
              <a:t>that the medical profession has the conditions to better serve the health </a:t>
            </a:r>
            <a:r>
              <a:rPr lang="en-US" sz="2200" dirty="0" smtClean="0">
                <a:solidFill>
                  <a:srgbClr val="FF0000"/>
                </a:solidFill>
              </a:rPr>
              <a:t>of the population.</a:t>
            </a:r>
          </a:p>
          <a:p>
            <a:r>
              <a:rPr lang="en-US" sz="2200" dirty="0" smtClean="0"/>
              <a:t> </a:t>
            </a:r>
            <a:r>
              <a:rPr lang="en-US" sz="2200" dirty="0"/>
              <a:t>In many cases physicians are granted with special </a:t>
            </a:r>
            <a:r>
              <a:rPr lang="en-US" sz="2200" dirty="0" smtClean="0"/>
              <a:t>rights accomplishing </a:t>
            </a:r>
            <a:r>
              <a:rPr lang="en-US" sz="2200" dirty="0"/>
              <a:t>their functions of patient treatments. These actions from </a:t>
            </a:r>
            <a:r>
              <a:rPr lang="en-US" sz="2200" dirty="0" smtClean="0"/>
              <a:t>non physicians </a:t>
            </a:r>
            <a:r>
              <a:rPr lang="en-US" sz="2200" dirty="0"/>
              <a:t>will be considered legal </a:t>
            </a:r>
            <a:r>
              <a:rPr lang="en-US" sz="2200" dirty="0" err="1"/>
              <a:t>offensess</a:t>
            </a:r>
            <a:endParaRPr lang="en-US" sz="2200" dirty="0"/>
          </a:p>
        </p:txBody>
      </p:sp>
    </p:spTree>
    <p:extLst>
      <p:ext uri="{BB962C8B-B14F-4D97-AF65-F5344CB8AC3E}">
        <p14:creationId xmlns:p14="http://schemas.microsoft.com/office/powerpoint/2010/main" xmlns="" val="1606787323"/>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smtClean="0">
                <a:solidFill>
                  <a:srgbClr val="FF0000"/>
                </a:solidFill>
              </a:rPr>
              <a:t>EXAMPLES</a:t>
            </a:r>
            <a:r>
              <a:rPr lang="sr-Latn-RS" sz="3200" i="1" dirty="0" smtClean="0">
                <a:solidFill>
                  <a:srgbClr val="FF0000"/>
                </a:solidFill>
              </a:rPr>
              <a:t>: </a:t>
            </a:r>
            <a:r>
              <a:rPr lang="sr-Latn-RS" sz="3200" i="1" dirty="0" smtClean="0"/>
              <a:t>medical deontology</a:t>
            </a:r>
            <a:endParaRPr lang="en-US" sz="3200" dirty="0">
              <a:solidFill>
                <a:srgbClr val="FF0000"/>
              </a:solidFill>
            </a:endParaRPr>
          </a:p>
        </p:txBody>
      </p:sp>
      <p:sp>
        <p:nvSpPr>
          <p:cNvPr id="3" name="Content Placeholder 2"/>
          <p:cNvSpPr>
            <a:spLocks noGrp="1"/>
          </p:cNvSpPr>
          <p:nvPr>
            <p:ph idx="1"/>
          </p:nvPr>
        </p:nvSpPr>
        <p:spPr>
          <a:xfrm>
            <a:off x="1521885" y="2209800"/>
            <a:ext cx="9148233" cy="4038600"/>
          </a:xfrm>
        </p:spPr>
        <p:txBody>
          <a:bodyPr>
            <a:normAutofit/>
          </a:bodyPr>
          <a:lstStyle/>
          <a:p>
            <a:r>
              <a:rPr lang="en-US" sz="2200" i="1" dirty="0"/>
              <a:t>T</a:t>
            </a:r>
            <a:r>
              <a:rPr lang="en-US" sz="2200" i="1" dirty="0" smtClean="0"/>
              <a:t>he </a:t>
            </a:r>
            <a:r>
              <a:rPr lang="en-US" sz="2200" i="1" dirty="0"/>
              <a:t>physician can </a:t>
            </a:r>
            <a:r>
              <a:rPr lang="en-US" sz="2200" i="1" dirty="0" smtClean="0"/>
              <a:t>puncture with </a:t>
            </a:r>
            <a:r>
              <a:rPr lang="en-US" sz="2200" i="1" dirty="0"/>
              <a:t>a knife or scalpel the abdomen of a patient to free them from an intestinal </a:t>
            </a:r>
            <a:r>
              <a:rPr lang="en-US" sz="2200" i="1" dirty="0" smtClean="0"/>
              <a:t>occlusion without </a:t>
            </a:r>
            <a:r>
              <a:rPr lang="en-US" sz="2200" i="1" dirty="0"/>
              <a:t>being accused for a crime; </a:t>
            </a:r>
            <a:endParaRPr lang="en-US" sz="2200" i="1" dirty="0" smtClean="0"/>
          </a:p>
          <a:p>
            <a:r>
              <a:rPr lang="en-US" sz="2200" i="1" dirty="0" smtClean="0"/>
              <a:t>the </a:t>
            </a:r>
            <a:r>
              <a:rPr lang="en-US" sz="2200" i="1" dirty="0"/>
              <a:t>physician can remove the kidney of a living </a:t>
            </a:r>
            <a:r>
              <a:rPr lang="en-US" sz="2200" i="1" dirty="0" smtClean="0"/>
              <a:t>person or </a:t>
            </a:r>
            <a:r>
              <a:rPr lang="en-US" sz="2200" i="1" dirty="0"/>
              <a:t>the heart of a patient with cerebral death to conduct a transplant; the physician </a:t>
            </a:r>
            <a:r>
              <a:rPr lang="en-US" sz="2200" i="1" dirty="0" smtClean="0"/>
              <a:t>can inject </a:t>
            </a:r>
            <a:r>
              <a:rPr lang="en-US" sz="2200" i="1" dirty="0"/>
              <a:t>foreign sperm in the </a:t>
            </a:r>
            <a:r>
              <a:rPr lang="en-US" sz="2200" i="1" dirty="0" err="1"/>
              <a:t>the</a:t>
            </a:r>
            <a:r>
              <a:rPr lang="en-US" sz="2200" i="1" dirty="0"/>
              <a:t> female uterus which would otherwise be considered </a:t>
            </a:r>
            <a:r>
              <a:rPr lang="en-US" sz="2200" i="1" dirty="0" smtClean="0"/>
              <a:t>a cultural </a:t>
            </a:r>
            <a:r>
              <a:rPr lang="en-US" sz="2200" i="1" dirty="0"/>
              <a:t>offense (adultery); </a:t>
            </a:r>
            <a:endParaRPr lang="en-US" sz="2200" i="1" dirty="0" smtClean="0"/>
          </a:p>
        </p:txBody>
      </p:sp>
    </p:spTree>
    <p:extLst>
      <p:ext uri="{BB962C8B-B14F-4D97-AF65-F5344CB8AC3E}">
        <p14:creationId xmlns:p14="http://schemas.microsoft.com/office/powerpoint/2010/main" xmlns="" val="1494521869"/>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a:solidFill>
                  <a:srgbClr val="FF0000"/>
                </a:solidFill>
              </a:rPr>
              <a:t>EXAMPLES</a:t>
            </a:r>
            <a:r>
              <a:rPr lang="sr-Latn-RS" sz="3200" i="1" dirty="0">
                <a:solidFill>
                  <a:srgbClr val="FF0000"/>
                </a:solidFill>
              </a:rPr>
              <a:t>: </a:t>
            </a:r>
            <a:r>
              <a:rPr lang="sr-Latn-RS" sz="3200" i="1" dirty="0">
                <a:solidFill>
                  <a:prstClr val="white"/>
                </a:solidFill>
              </a:rPr>
              <a:t>medical deontology</a:t>
            </a:r>
            <a:endParaRPr lang="en-US" dirty="0"/>
          </a:p>
        </p:txBody>
      </p:sp>
      <p:sp>
        <p:nvSpPr>
          <p:cNvPr id="3" name="Content Placeholder 2"/>
          <p:cNvSpPr>
            <a:spLocks noGrp="1"/>
          </p:cNvSpPr>
          <p:nvPr>
            <p:ph idx="1"/>
          </p:nvPr>
        </p:nvSpPr>
        <p:spPr/>
        <p:txBody>
          <a:bodyPr/>
          <a:lstStyle/>
          <a:p>
            <a:pPr lvl="0"/>
            <a:r>
              <a:rPr lang="en-US" sz="2200" i="1" dirty="0">
                <a:solidFill>
                  <a:prstClr val="white"/>
                </a:solidFill>
              </a:rPr>
              <a:t>the physician can insert finger in child’s rectum to diagnose appendicitis which would be otherwise be considered an act of pedophilia. </a:t>
            </a:r>
          </a:p>
          <a:p>
            <a:pPr lvl="0"/>
            <a:r>
              <a:rPr lang="en-US" sz="2200" i="1" dirty="0">
                <a:solidFill>
                  <a:prstClr val="white"/>
                </a:solidFill>
              </a:rPr>
              <a:t>Additionally the physician can use psychotropic substances or other drugs to cure anxiety or depression without being accused as drug trafficker.</a:t>
            </a:r>
            <a:endParaRPr lang="en-US" sz="2200" dirty="0">
              <a:solidFill>
                <a:prstClr val="white"/>
              </a:solidFill>
            </a:endParaRPr>
          </a:p>
          <a:p>
            <a:endParaRPr lang="en-US" dirty="0"/>
          </a:p>
        </p:txBody>
      </p:sp>
    </p:spTree>
    <p:extLst>
      <p:ext uri="{BB962C8B-B14F-4D97-AF65-F5344CB8AC3E}">
        <p14:creationId xmlns:p14="http://schemas.microsoft.com/office/powerpoint/2010/main" xmlns="" val="1764204454"/>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Physician competence </a:t>
            </a:r>
            <a:r>
              <a:rPr lang="sr-Latn-RS" dirty="0" smtClean="0"/>
              <a:t>and equipment </a:t>
            </a:r>
            <a:r>
              <a:rPr lang="en-US" dirty="0" smtClean="0"/>
              <a:t>as an aspect of Medical Deontology</a:t>
            </a:r>
            <a:endParaRPr lang="en-US" dirty="0"/>
          </a:p>
        </p:txBody>
      </p:sp>
      <p:sp>
        <p:nvSpPr>
          <p:cNvPr id="3" name="Content Placeholder 2"/>
          <p:cNvSpPr>
            <a:spLocks noGrp="1"/>
          </p:cNvSpPr>
          <p:nvPr>
            <p:ph idx="1"/>
          </p:nvPr>
        </p:nvSpPr>
        <p:spPr/>
        <p:txBody>
          <a:bodyPr>
            <a:normAutofit/>
          </a:bodyPr>
          <a:lstStyle/>
          <a:p>
            <a:r>
              <a:rPr lang="en-US" sz="2200" dirty="0">
                <a:solidFill>
                  <a:srgbClr val="FF0000"/>
                </a:solidFill>
              </a:rPr>
              <a:t>P</a:t>
            </a:r>
            <a:r>
              <a:rPr lang="en-US" sz="2200" dirty="0" smtClean="0">
                <a:solidFill>
                  <a:srgbClr val="FF0000"/>
                </a:solidFill>
              </a:rPr>
              <a:t>hysician competence </a:t>
            </a:r>
            <a:r>
              <a:rPr lang="en-US" sz="2200" dirty="0" smtClean="0"/>
              <a:t>is </a:t>
            </a:r>
            <a:r>
              <a:rPr lang="en-US" sz="2200" dirty="0" smtClean="0">
                <a:solidFill>
                  <a:srgbClr val="FF0000"/>
                </a:solidFill>
              </a:rPr>
              <a:t>the medical </a:t>
            </a:r>
            <a:r>
              <a:rPr lang="en-US" sz="2200" dirty="0">
                <a:solidFill>
                  <a:srgbClr val="FF0000"/>
                </a:solidFill>
              </a:rPr>
              <a:t>knowledge that the physician receives </a:t>
            </a:r>
            <a:r>
              <a:rPr lang="en-US" sz="2200" dirty="0" smtClean="0">
                <a:solidFill>
                  <a:srgbClr val="FF0000"/>
                </a:solidFill>
              </a:rPr>
              <a:t>upon completion </a:t>
            </a:r>
            <a:r>
              <a:rPr lang="en-US" sz="2200" dirty="0">
                <a:solidFill>
                  <a:srgbClr val="FF0000"/>
                </a:solidFill>
              </a:rPr>
              <a:t>of studies at the Faculty of Medicine, followed by the </a:t>
            </a:r>
            <a:r>
              <a:rPr lang="en-US" sz="2200" dirty="0" smtClean="0">
                <a:solidFill>
                  <a:srgbClr val="FF0000"/>
                </a:solidFill>
              </a:rPr>
              <a:t>relevant diploma </a:t>
            </a:r>
            <a:r>
              <a:rPr lang="en-US" sz="2200" dirty="0">
                <a:solidFill>
                  <a:srgbClr val="FF0000"/>
                </a:solidFill>
              </a:rPr>
              <a:t>etc., </a:t>
            </a:r>
            <a:endParaRPr lang="sr-Latn-RS" sz="2200" dirty="0" smtClean="0">
              <a:solidFill>
                <a:srgbClr val="FF0000"/>
              </a:solidFill>
            </a:endParaRPr>
          </a:p>
          <a:p>
            <a:r>
              <a:rPr lang="sr-Latn-RS" sz="2200" dirty="0" smtClean="0">
                <a:solidFill>
                  <a:srgbClr val="FF0000"/>
                </a:solidFill>
              </a:rPr>
              <a:t>T</a:t>
            </a:r>
            <a:r>
              <a:rPr lang="en-US" sz="2200" dirty="0" smtClean="0">
                <a:solidFill>
                  <a:srgbClr val="FF0000"/>
                </a:solidFill>
              </a:rPr>
              <a:t>he </a:t>
            </a:r>
            <a:r>
              <a:rPr lang="en-US" sz="2200" dirty="0">
                <a:solidFill>
                  <a:srgbClr val="FF0000"/>
                </a:solidFill>
              </a:rPr>
              <a:t>physician equipment </a:t>
            </a:r>
            <a:r>
              <a:rPr lang="sr-Latn-RS" sz="2200" dirty="0" smtClean="0">
                <a:solidFill>
                  <a:srgbClr val="FF0000"/>
                </a:solidFill>
              </a:rPr>
              <a:t>refers to t</a:t>
            </a:r>
            <a:r>
              <a:rPr lang="en-US" sz="2200" dirty="0" err="1" smtClean="0">
                <a:solidFill>
                  <a:srgbClr val="FF0000"/>
                </a:solidFill>
              </a:rPr>
              <a:t>echnical</a:t>
            </a:r>
            <a:r>
              <a:rPr lang="en-US" sz="2200" dirty="0" smtClean="0">
                <a:solidFill>
                  <a:srgbClr val="FF0000"/>
                </a:solidFill>
              </a:rPr>
              <a:t> </a:t>
            </a:r>
            <a:r>
              <a:rPr lang="en-US" sz="2200" dirty="0">
                <a:solidFill>
                  <a:srgbClr val="FF0000"/>
                </a:solidFill>
              </a:rPr>
              <a:t>tools and various </a:t>
            </a:r>
            <a:r>
              <a:rPr lang="en-US" sz="2200" dirty="0" smtClean="0">
                <a:solidFill>
                  <a:srgbClr val="FF0000"/>
                </a:solidFill>
              </a:rPr>
              <a:t>materials especially </a:t>
            </a:r>
            <a:r>
              <a:rPr lang="en-US" sz="2200" dirty="0">
                <a:solidFill>
                  <a:srgbClr val="FF0000"/>
                </a:solidFill>
              </a:rPr>
              <a:t>important for medical </a:t>
            </a:r>
            <a:r>
              <a:rPr lang="en-US" sz="2200" dirty="0" smtClean="0">
                <a:solidFill>
                  <a:srgbClr val="FF0000"/>
                </a:solidFill>
              </a:rPr>
              <a:t>specialties </a:t>
            </a:r>
            <a:endParaRPr lang="en-US" sz="2200" dirty="0">
              <a:solidFill>
                <a:srgbClr val="FF0000"/>
              </a:solidFill>
            </a:endParaRPr>
          </a:p>
          <a:p>
            <a:r>
              <a:rPr lang="en-US" sz="2200" dirty="0" smtClean="0"/>
              <a:t>Only </a:t>
            </a:r>
            <a:r>
              <a:rPr lang="en-US" sz="2200" dirty="0"/>
              <a:t>upon the fulfillment of </a:t>
            </a:r>
            <a:r>
              <a:rPr lang="en-US" sz="2200" dirty="0" smtClean="0"/>
              <a:t>the above </a:t>
            </a:r>
            <a:r>
              <a:rPr lang="en-US" sz="2200" dirty="0"/>
              <a:t>conditions can the physician register in the medical organization that in </a:t>
            </a:r>
            <a:r>
              <a:rPr lang="en-US" sz="2200" dirty="0" smtClean="0"/>
              <a:t>most countries </a:t>
            </a:r>
            <a:r>
              <a:rPr lang="en-US" sz="2200" dirty="0"/>
              <a:t>is named: “The Order of Doctors” </a:t>
            </a:r>
            <a:r>
              <a:rPr lang="en-US" sz="2200" dirty="0" smtClean="0"/>
              <a:t>or </a:t>
            </a:r>
            <a:r>
              <a:rPr lang="sr-Latn-RS" sz="2200" dirty="0" smtClean="0"/>
              <a:t>„</a:t>
            </a:r>
            <a:r>
              <a:rPr lang="en-US" sz="2200" dirty="0" smtClean="0"/>
              <a:t>Doctors </a:t>
            </a:r>
            <a:r>
              <a:rPr lang="en-US" sz="2200" dirty="0" err="1" smtClean="0"/>
              <a:t>Licence</a:t>
            </a:r>
            <a:r>
              <a:rPr lang="sr-Latn-RS" sz="2200" dirty="0" smtClean="0"/>
              <a:t>“ </a:t>
            </a:r>
            <a:r>
              <a:rPr lang="en-US" sz="2200" dirty="0" smtClean="0"/>
              <a:t>and </a:t>
            </a:r>
            <a:r>
              <a:rPr lang="en-US" sz="2200" dirty="0"/>
              <a:t>so earns the right to exercise </a:t>
            </a:r>
            <a:r>
              <a:rPr lang="en-US" sz="2200" dirty="0" smtClean="0"/>
              <a:t>the medical </a:t>
            </a:r>
            <a:r>
              <a:rPr lang="en-US" sz="2200" dirty="0"/>
              <a:t>profession. </a:t>
            </a:r>
            <a:endParaRPr lang="sr-Latn-RS" sz="2200" dirty="0" smtClean="0"/>
          </a:p>
          <a:p>
            <a:r>
              <a:rPr lang="en-US" sz="2200" i="1" dirty="0" smtClean="0"/>
              <a:t>However</a:t>
            </a:r>
            <a:r>
              <a:rPr lang="en-US" sz="2200" i="1" dirty="0"/>
              <a:t>, a general physician that follows the </a:t>
            </a:r>
            <a:r>
              <a:rPr lang="en-US" sz="2200" i="1" dirty="0" smtClean="0"/>
              <a:t>deontological</a:t>
            </a:r>
            <a:r>
              <a:rPr lang="sr-Latn-RS" sz="2200" i="1" dirty="0" smtClean="0"/>
              <a:t> </a:t>
            </a:r>
            <a:r>
              <a:rPr lang="en-US" sz="2200" i="1" dirty="0" smtClean="0"/>
              <a:t>principles </a:t>
            </a:r>
            <a:r>
              <a:rPr lang="en-US" sz="2200" i="1" dirty="0"/>
              <a:t>of their profession does not have the right to practice specialized </a:t>
            </a:r>
            <a:r>
              <a:rPr lang="en-US" sz="2200" i="1" dirty="0" smtClean="0"/>
              <a:t>medical</a:t>
            </a:r>
            <a:r>
              <a:rPr lang="sr-Latn-RS" sz="2200" i="1" dirty="0" smtClean="0"/>
              <a:t> </a:t>
            </a:r>
            <a:r>
              <a:rPr lang="en-US" sz="2200" i="1" dirty="0" smtClean="0"/>
              <a:t>procedures</a:t>
            </a:r>
            <a:r>
              <a:rPr lang="en-US" sz="2200" i="1" dirty="0"/>
              <a:t>, e.g., a radiological examination, a surgery or an autopsy </a:t>
            </a:r>
            <a:r>
              <a:rPr lang="en-US" sz="2200" i="1" dirty="0" smtClean="0"/>
              <a:t>. </a:t>
            </a:r>
            <a:endParaRPr lang="sr-Latn-RS" sz="2200" i="1" dirty="0" smtClean="0"/>
          </a:p>
        </p:txBody>
      </p:sp>
    </p:spTree>
    <p:extLst>
      <p:ext uri="{BB962C8B-B14F-4D97-AF65-F5344CB8AC3E}">
        <p14:creationId xmlns:p14="http://schemas.microsoft.com/office/powerpoint/2010/main" xmlns="" val="43299739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Four Pillars of Medical Ethics</a:t>
            </a:r>
          </a:p>
        </p:txBody>
      </p:sp>
      <p:sp>
        <p:nvSpPr>
          <p:cNvPr id="3" name="Content Placeholder 2"/>
          <p:cNvSpPr>
            <a:spLocks noGrp="1"/>
          </p:cNvSpPr>
          <p:nvPr>
            <p:ph idx="1"/>
          </p:nvPr>
        </p:nvSpPr>
        <p:spPr>
          <a:xfrm>
            <a:off x="1520958" y="1828800"/>
            <a:ext cx="9148233" cy="4267200"/>
          </a:xfrm>
        </p:spPr>
        <p:txBody>
          <a:bodyPr>
            <a:noAutofit/>
          </a:bodyPr>
          <a:lstStyle/>
          <a:p>
            <a:pPr marL="0" indent="0">
              <a:buNone/>
            </a:pPr>
            <a:endParaRPr lang="en-US" sz="2400" dirty="0"/>
          </a:p>
          <a:p>
            <a:pPr marL="342900" indent="-342900">
              <a:buFont typeface="+mj-lt"/>
              <a:buAutoNum type="arabicPeriod"/>
            </a:pPr>
            <a:r>
              <a:rPr lang="en-US" sz="2400" dirty="0">
                <a:solidFill>
                  <a:srgbClr val="FF0000"/>
                </a:solidFill>
              </a:rPr>
              <a:t>    Beneficence </a:t>
            </a:r>
            <a:r>
              <a:rPr lang="en-US" sz="2400" dirty="0"/>
              <a:t>(doing good)</a:t>
            </a:r>
          </a:p>
          <a:p>
            <a:pPr marL="342900" indent="-342900">
              <a:buFont typeface="+mj-lt"/>
              <a:buAutoNum type="arabicPeriod"/>
            </a:pPr>
            <a:r>
              <a:rPr lang="en-US" sz="2400" dirty="0">
                <a:solidFill>
                  <a:srgbClr val="FF0000"/>
                </a:solidFill>
              </a:rPr>
              <a:t>    Non-maleficence </a:t>
            </a:r>
            <a:r>
              <a:rPr lang="en-US" sz="2400" dirty="0"/>
              <a:t>(to do no harm)</a:t>
            </a:r>
          </a:p>
          <a:p>
            <a:pPr marL="342900" indent="-342900">
              <a:buFont typeface="+mj-lt"/>
              <a:buAutoNum type="arabicPeriod"/>
            </a:pPr>
            <a:r>
              <a:rPr lang="en-US" sz="2400" dirty="0">
                <a:solidFill>
                  <a:srgbClr val="FF0000"/>
                </a:solidFill>
              </a:rPr>
              <a:t>    Autonomy </a:t>
            </a:r>
            <a:r>
              <a:rPr lang="en-US" sz="2400" dirty="0"/>
              <a:t>(giving the patient the freedom to choose freely, where they are able)</a:t>
            </a:r>
          </a:p>
          <a:p>
            <a:pPr marL="342900" indent="-342900">
              <a:buFont typeface="+mj-lt"/>
              <a:buAutoNum type="arabicPeriod"/>
            </a:pPr>
            <a:r>
              <a:rPr lang="en-US" sz="2400" dirty="0">
                <a:solidFill>
                  <a:srgbClr val="FF0000"/>
                </a:solidFill>
              </a:rPr>
              <a:t>    Justice </a:t>
            </a:r>
            <a:r>
              <a:rPr lang="en-US" sz="2400" dirty="0"/>
              <a:t>(ensuring fairness)</a:t>
            </a:r>
          </a:p>
          <a:p>
            <a:endParaRPr lang="en-US" sz="2400" dirty="0"/>
          </a:p>
          <a:p>
            <a:r>
              <a:rPr lang="en-US" sz="2400" dirty="0"/>
              <a:t>These four principles represent a framework for </a:t>
            </a:r>
            <a:r>
              <a:rPr lang="en-US" sz="2400" dirty="0" err="1"/>
              <a:t>analysing</a:t>
            </a:r>
            <a:r>
              <a:rPr lang="en-US" sz="2400" dirty="0"/>
              <a:t> the best action to take in a given situation. To use this approach, you must consider whether your actions are in compliance with each of the four pillars.</a:t>
            </a:r>
          </a:p>
        </p:txBody>
      </p:sp>
    </p:spTree>
    <p:extLst>
      <p:ext uri="{BB962C8B-B14F-4D97-AF65-F5344CB8AC3E}">
        <p14:creationId xmlns:p14="http://schemas.microsoft.com/office/powerpoint/2010/main" xmlns="" val="1488063419"/>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Deontology legislation</a:t>
            </a:r>
            <a:endParaRPr lang="en-US" dirty="0"/>
          </a:p>
        </p:txBody>
      </p:sp>
      <p:sp>
        <p:nvSpPr>
          <p:cNvPr id="3" name="Content Placeholder 2"/>
          <p:cNvSpPr>
            <a:spLocks noGrp="1"/>
          </p:cNvSpPr>
          <p:nvPr>
            <p:ph idx="1"/>
          </p:nvPr>
        </p:nvSpPr>
        <p:spPr/>
        <p:txBody>
          <a:bodyPr>
            <a:normAutofit/>
          </a:bodyPr>
          <a:lstStyle/>
          <a:p>
            <a:r>
              <a:rPr lang="en-US" sz="2200" dirty="0" smtClean="0"/>
              <a:t>Nowadays</a:t>
            </a:r>
            <a:r>
              <a:rPr lang="en-US" sz="2200" dirty="0"/>
              <a:t>, in most </a:t>
            </a:r>
            <a:r>
              <a:rPr lang="en-US" sz="2200" dirty="0" smtClean="0"/>
              <a:t>countries,</a:t>
            </a:r>
            <a:r>
              <a:rPr lang="sr-Latn-RS" sz="2200" dirty="0" smtClean="0"/>
              <a:t> </a:t>
            </a:r>
            <a:r>
              <a:rPr lang="en-US" sz="2200" dirty="0" smtClean="0"/>
              <a:t>issues </a:t>
            </a:r>
            <a:r>
              <a:rPr lang="en-US" sz="2200" dirty="0"/>
              <a:t>of deontology are usually arranged in the form of written laws which </a:t>
            </a:r>
            <a:r>
              <a:rPr lang="en-US" sz="2200" dirty="0" smtClean="0"/>
              <a:t>are</a:t>
            </a:r>
            <a:r>
              <a:rPr lang="sr-Latn-RS" sz="2200" dirty="0" smtClean="0"/>
              <a:t> </a:t>
            </a:r>
            <a:r>
              <a:rPr lang="en-US" sz="2200" dirty="0" smtClean="0"/>
              <a:t>called </a:t>
            </a:r>
            <a:r>
              <a:rPr lang="en-US" sz="2200" dirty="0">
                <a:solidFill>
                  <a:srgbClr val="FF0000"/>
                </a:solidFill>
              </a:rPr>
              <a:t>“Code of Deontology” (terms “ Code of Ethics” or “Moral Code</a:t>
            </a:r>
            <a:r>
              <a:rPr lang="en-US" sz="2200" dirty="0"/>
              <a:t>” are </a:t>
            </a:r>
            <a:r>
              <a:rPr lang="en-US" sz="2200" dirty="0" smtClean="0"/>
              <a:t>used</a:t>
            </a:r>
            <a:r>
              <a:rPr lang="sr-Latn-RS" sz="2200" dirty="0" smtClean="0"/>
              <a:t> </a:t>
            </a:r>
            <a:r>
              <a:rPr lang="en-US" sz="2200" dirty="0" smtClean="0"/>
              <a:t>less </a:t>
            </a:r>
            <a:r>
              <a:rPr lang="en-US" sz="2200" dirty="0"/>
              <a:t>frequently). </a:t>
            </a:r>
            <a:endParaRPr lang="sr-Latn-RS" sz="2200" dirty="0" smtClean="0"/>
          </a:p>
          <a:p>
            <a:r>
              <a:rPr lang="en-US" sz="2200" dirty="0" smtClean="0"/>
              <a:t>They </a:t>
            </a:r>
            <a:r>
              <a:rPr lang="en-US" sz="2200" dirty="0"/>
              <a:t>are prepared by professional organizations and </a:t>
            </a:r>
            <a:r>
              <a:rPr lang="en-US" sz="2200" dirty="0" smtClean="0"/>
              <a:t>contain</a:t>
            </a:r>
            <a:r>
              <a:rPr lang="sr-Latn-RS" sz="2200" dirty="0" smtClean="0"/>
              <a:t> </a:t>
            </a:r>
            <a:r>
              <a:rPr lang="en-US" sz="2200" dirty="0" smtClean="0"/>
              <a:t>relevant </a:t>
            </a:r>
            <a:r>
              <a:rPr lang="en-US" sz="2200" dirty="0"/>
              <a:t>punitive measures that the organization might take towards its members</a:t>
            </a:r>
          </a:p>
        </p:txBody>
      </p:sp>
    </p:spTree>
    <p:extLst>
      <p:ext uri="{BB962C8B-B14F-4D97-AF65-F5344CB8AC3E}">
        <p14:creationId xmlns:p14="http://schemas.microsoft.com/office/powerpoint/2010/main" xmlns="" val="1904690507"/>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of Deontology</a:t>
            </a:r>
            <a:r>
              <a:rPr lang="en-US" dirty="0" smtClean="0"/>
              <a:t>”</a:t>
            </a:r>
            <a:r>
              <a:rPr lang="sr-Latn-RS" dirty="0" smtClean="0"/>
              <a:t>/</a:t>
            </a:r>
            <a:r>
              <a:rPr lang="en-US" dirty="0" smtClean="0"/>
              <a:t>“Code </a:t>
            </a:r>
            <a:r>
              <a:rPr lang="en-US" dirty="0"/>
              <a:t>of </a:t>
            </a:r>
            <a:r>
              <a:rPr lang="en-US" dirty="0" smtClean="0"/>
              <a:t>Ethics</a:t>
            </a:r>
            <a:r>
              <a:rPr lang="sr-Latn-RS" dirty="0" smtClean="0"/>
              <a:t>“</a:t>
            </a:r>
            <a:endParaRPr lang="en-US" dirty="0"/>
          </a:p>
        </p:txBody>
      </p:sp>
      <p:sp>
        <p:nvSpPr>
          <p:cNvPr id="3" name="Content Placeholder 2"/>
          <p:cNvSpPr>
            <a:spLocks noGrp="1"/>
          </p:cNvSpPr>
          <p:nvPr>
            <p:ph idx="1"/>
          </p:nvPr>
        </p:nvSpPr>
        <p:spPr/>
        <p:txBody>
          <a:bodyPr>
            <a:normAutofit/>
          </a:bodyPr>
          <a:lstStyle/>
          <a:p>
            <a:r>
              <a:rPr lang="en-US" sz="2200" dirty="0"/>
              <a:t>In these codes, there are administrative rules along the appropriate ethical or </a:t>
            </a:r>
            <a:r>
              <a:rPr lang="en-US" sz="2200" dirty="0" smtClean="0"/>
              <a:t>moral</a:t>
            </a:r>
            <a:r>
              <a:rPr lang="sr-Latn-RS" sz="2200" dirty="0" smtClean="0"/>
              <a:t> </a:t>
            </a:r>
            <a:r>
              <a:rPr lang="en-US" sz="2200" dirty="0" smtClean="0"/>
              <a:t>norms </a:t>
            </a:r>
            <a:r>
              <a:rPr lang="en-US" sz="2200" dirty="0"/>
              <a:t>that intend to ensure the exercise of the profession with high quality </a:t>
            </a:r>
            <a:r>
              <a:rPr lang="en-US" sz="2200" dirty="0" smtClean="0"/>
              <a:t>while</a:t>
            </a:r>
            <a:r>
              <a:rPr lang="sr-Latn-RS" sz="2200" dirty="0" smtClean="0"/>
              <a:t> </a:t>
            </a:r>
            <a:r>
              <a:rPr lang="en-US" sz="2200" dirty="0" smtClean="0"/>
              <a:t>preserving </a:t>
            </a:r>
            <a:r>
              <a:rPr lang="en-US" sz="2200" dirty="0"/>
              <a:t>and strengthen the prestige of the organization. </a:t>
            </a:r>
            <a:endParaRPr lang="sr-Latn-RS" sz="2200" dirty="0" smtClean="0"/>
          </a:p>
          <a:p>
            <a:r>
              <a:rPr lang="en-US" sz="2200" dirty="0" smtClean="0"/>
              <a:t>Their </a:t>
            </a:r>
            <a:r>
              <a:rPr lang="en-US" sz="2200" dirty="0"/>
              <a:t>existence </a:t>
            </a:r>
            <a:r>
              <a:rPr lang="en-US" sz="2200" dirty="0" smtClean="0"/>
              <a:t>shows</a:t>
            </a:r>
            <a:r>
              <a:rPr lang="sr-Latn-RS" sz="2200" dirty="0" smtClean="0"/>
              <a:t> </a:t>
            </a:r>
            <a:r>
              <a:rPr lang="en-US" sz="2200" dirty="0" smtClean="0"/>
              <a:t>that </a:t>
            </a:r>
            <a:r>
              <a:rPr lang="en-US" sz="2200" dirty="0"/>
              <a:t>they were approved by an official institution, e.g. the organization council, </a:t>
            </a:r>
            <a:r>
              <a:rPr lang="en-US" sz="2200" dirty="0" smtClean="0"/>
              <a:t>the</a:t>
            </a:r>
            <a:r>
              <a:rPr lang="sr-Latn-RS" sz="2200" dirty="0" smtClean="0"/>
              <a:t> </a:t>
            </a:r>
            <a:r>
              <a:rPr lang="en-US" sz="2200" dirty="0" smtClean="0"/>
              <a:t>government</a:t>
            </a:r>
            <a:r>
              <a:rPr lang="en-US" sz="2200" dirty="0"/>
              <a:t>, the parliament </a:t>
            </a:r>
            <a:r>
              <a:rPr lang="en-US" sz="2200" dirty="0" smtClean="0"/>
              <a:t>et</a:t>
            </a:r>
            <a:r>
              <a:rPr lang="sr-Latn-RS" sz="2200" dirty="0" smtClean="0"/>
              <a:t>c</a:t>
            </a:r>
            <a:endParaRPr lang="en-US" sz="2200" dirty="0"/>
          </a:p>
        </p:txBody>
      </p:sp>
    </p:spTree>
    <p:extLst>
      <p:ext uri="{BB962C8B-B14F-4D97-AF65-F5344CB8AC3E}">
        <p14:creationId xmlns:p14="http://schemas.microsoft.com/office/powerpoint/2010/main" xmlns="" val="2316156499"/>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810" y="1905000"/>
            <a:ext cx="9678590" cy="2667000"/>
          </a:xfrm>
        </p:spPr>
        <p:txBody>
          <a:bodyPr/>
          <a:lstStyle/>
          <a:p>
            <a:r>
              <a:rPr lang="sr-Latn-RS" dirty="0" smtClean="0">
                <a:solidFill>
                  <a:srgbClr val="FF0000"/>
                </a:solidFill>
              </a:rPr>
              <a:t>CASE: </a:t>
            </a:r>
            <a:r>
              <a:rPr lang="sr-Latn-RS" dirty="0" smtClean="0"/>
              <a:t>DEONTOLOGY EXAMPLE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054649144"/>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solidFill>
                  <a:srgbClr val="FF0000"/>
                </a:solidFill>
              </a:rPr>
              <a:t>CASE</a:t>
            </a:r>
            <a:endParaRPr lang="en-US" b="1" dirty="0">
              <a:solidFill>
                <a:srgbClr val="FF0000"/>
              </a:solidFill>
            </a:endParaRPr>
          </a:p>
        </p:txBody>
      </p:sp>
      <p:sp>
        <p:nvSpPr>
          <p:cNvPr id="3" name="Content Placeholder 2"/>
          <p:cNvSpPr>
            <a:spLocks noGrp="1"/>
          </p:cNvSpPr>
          <p:nvPr>
            <p:ph idx="1"/>
          </p:nvPr>
        </p:nvSpPr>
        <p:spPr/>
        <p:txBody>
          <a:bodyPr>
            <a:noAutofit/>
          </a:bodyPr>
          <a:lstStyle/>
          <a:p>
            <a:r>
              <a:rPr lang="en-US" sz="2200" dirty="0" smtClean="0"/>
              <a:t>Patrick </a:t>
            </a:r>
            <a:r>
              <a:rPr lang="en-US" sz="2200" dirty="0"/>
              <a:t>is a 45-year-old mature student nurse in his last year of training. His friend Carlos has </a:t>
            </a:r>
            <a:r>
              <a:rPr lang="sr-Latn-RS" sz="2200" dirty="0" smtClean="0"/>
              <a:t>diagnosis of pancreatic carcinoma</a:t>
            </a:r>
            <a:r>
              <a:rPr lang="en-US" sz="2200" dirty="0" smtClean="0"/>
              <a:t>. </a:t>
            </a:r>
            <a:r>
              <a:rPr lang="en-US" sz="2200" dirty="0"/>
              <a:t>He is now in the terminal stages of the disease and is in constant pain and suffering. </a:t>
            </a:r>
            <a:endParaRPr lang="sr-Latn-RS" sz="2200" dirty="0"/>
          </a:p>
          <a:p>
            <a:r>
              <a:rPr lang="en-US" sz="2200" dirty="0" smtClean="0"/>
              <a:t>Carlos </a:t>
            </a:r>
            <a:r>
              <a:rPr lang="en-US" sz="2200" dirty="0"/>
              <a:t>and Patrick have been friends for a long time and Patrick has always said that he would be there to support Carlos. </a:t>
            </a:r>
            <a:endParaRPr lang="sr-Latn-RS" sz="2200" dirty="0" smtClean="0"/>
          </a:p>
          <a:p>
            <a:r>
              <a:rPr lang="en-US" sz="2200" dirty="0" smtClean="0"/>
              <a:t>Carlos </a:t>
            </a:r>
            <a:r>
              <a:rPr lang="en-US" sz="2200" dirty="0"/>
              <a:t>now asks him to travel with him to </a:t>
            </a:r>
            <a:r>
              <a:rPr lang="sr-Latn-RS" sz="2200" dirty="0" smtClean="0"/>
              <a:t>the Clinic </a:t>
            </a:r>
            <a:r>
              <a:rPr lang="en-US" sz="2200" dirty="0" smtClean="0"/>
              <a:t>in </a:t>
            </a:r>
            <a:r>
              <a:rPr lang="en-US" sz="2200" dirty="0"/>
              <a:t>Switzerland so that he can be assisted to end his life. </a:t>
            </a:r>
            <a:endParaRPr lang="sr-Latn-RS" sz="2200" dirty="0" smtClean="0"/>
          </a:p>
          <a:p>
            <a:r>
              <a:rPr lang="en-US" sz="2200" dirty="0" smtClean="0"/>
              <a:t>Patrick </a:t>
            </a:r>
            <a:r>
              <a:rPr lang="en-US" sz="2200" dirty="0"/>
              <a:t>wants to be there for his friend. Personally he does not have any ethical quandaries about whether he should prevent Carlos from making a decision to seek assistance to end his own life. However, he is worried that he now has professional responsibilities and duties, which would be compromised by travelling to Switzerland with Carlos.</a:t>
            </a:r>
          </a:p>
        </p:txBody>
      </p:sp>
    </p:spTree>
    <p:extLst>
      <p:ext uri="{BB962C8B-B14F-4D97-AF65-F5344CB8AC3E}">
        <p14:creationId xmlns:p14="http://schemas.microsoft.com/office/powerpoint/2010/main" xmlns="" val="1481404535"/>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2800" b="1" dirty="0" smtClean="0"/>
              <a:t>Questions:</a:t>
            </a:r>
            <a:endParaRPr lang="en-US" sz="2800" b="1" dirty="0"/>
          </a:p>
        </p:txBody>
      </p:sp>
      <p:sp>
        <p:nvSpPr>
          <p:cNvPr id="3" name="Content Placeholder 2"/>
          <p:cNvSpPr>
            <a:spLocks noGrp="1"/>
          </p:cNvSpPr>
          <p:nvPr>
            <p:ph idx="1"/>
          </p:nvPr>
        </p:nvSpPr>
        <p:spPr/>
        <p:txBody>
          <a:bodyPr/>
          <a:lstStyle/>
          <a:p>
            <a:endParaRPr lang="en-US" sz="2200" dirty="0"/>
          </a:p>
          <a:p>
            <a:r>
              <a:rPr lang="en-US" sz="2200" dirty="0"/>
              <a:t>What does deontological theory say about duties and obligations? </a:t>
            </a:r>
          </a:p>
          <a:p>
            <a:r>
              <a:rPr lang="en-US" sz="2200" dirty="0" smtClean="0"/>
              <a:t> </a:t>
            </a:r>
            <a:r>
              <a:rPr lang="en-US" sz="2200" dirty="0"/>
              <a:t>To what extent must duties be followed irrespective of the consequences? </a:t>
            </a:r>
          </a:p>
          <a:p>
            <a:r>
              <a:rPr lang="en-US" sz="2200" dirty="0" smtClean="0"/>
              <a:t>•According </a:t>
            </a:r>
            <a:r>
              <a:rPr lang="en-US" sz="2200" dirty="0"/>
              <a:t>to deontological theory is it morally acceptable for Patrick to take his friend to </a:t>
            </a:r>
            <a:r>
              <a:rPr lang="sr-Latn-RS" sz="2200" dirty="0" smtClean="0"/>
              <a:t>the clinic in Switzerland</a:t>
            </a:r>
            <a:r>
              <a:rPr lang="en-US" sz="2200" dirty="0" smtClean="0"/>
              <a:t>?</a:t>
            </a:r>
            <a:endParaRPr lang="en-US" sz="2200" dirty="0"/>
          </a:p>
          <a:p>
            <a:endParaRPr lang="en-US" dirty="0"/>
          </a:p>
        </p:txBody>
      </p:sp>
    </p:spTree>
    <p:extLst>
      <p:ext uri="{BB962C8B-B14F-4D97-AF65-F5344CB8AC3E}">
        <p14:creationId xmlns:p14="http://schemas.microsoft.com/office/powerpoint/2010/main" xmlns="" val="2300687287"/>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Deontological theory to help us answer </a:t>
            </a:r>
            <a:r>
              <a:rPr lang="en-US" dirty="0" smtClean="0"/>
              <a:t>deciding </a:t>
            </a:r>
            <a:r>
              <a:rPr lang="en-US" dirty="0"/>
              <a:t>whether it is morally permissible for Patrick to go with his friend to </a:t>
            </a:r>
            <a:r>
              <a:rPr lang="sr-Latn-RS" dirty="0"/>
              <a:t>the Clinic in the Switzerland</a:t>
            </a:r>
            <a:endParaRPr lang="en-US" dirty="0"/>
          </a:p>
        </p:txBody>
      </p:sp>
      <p:sp>
        <p:nvSpPr>
          <p:cNvPr id="3" name="Content Placeholder 2"/>
          <p:cNvSpPr>
            <a:spLocks noGrp="1"/>
          </p:cNvSpPr>
          <p:nvPr>
            <p:ph idx="1"/>
          </p:nvPr>
        </p:nvSpPr>
        <p:spPr/>
        <p:txBody>
          <a:bodyPr>
            <a:noAutofit/>
          </a:bodyPr>
          <a:lstStyle/>
          <a:p>
            <a:r>
              <a:rPr lang="en-US" sz="2200" dirty="0" smtClean="0"/>
              <a:t>According </a:t>
            </a:r>
            <a:r>
              <a:rPr lang="en-US" sz="2200" dirty="0"/>
              <a:t>to the theory it is wrong to deliberately end the life of an innocent human being</a:t>
            </a:r>
            <a:r>
              <a:rPr lang="en-US" sz="2200" dirty="0" smtClean="0"/>
              <a:t>.</a:t>
            </a:r>
            <a:r>
              <a:rPr lang="sr-Latn-RS" sz="2200" dirty="0" smtClean="0"/>
              <a:t> </a:t>
            </a:r>
            <a:r>
              <a:rPr lang="sr-Latn-RS" sz="2200" dirty="0" smtClean="0">
                <a:solidFill>
                  <a:srgbClr val="FF0000"/>
                </a:solidFill>
              </a:rPr>
              <a:t>(</a:t>
            </a:r>
            <a:r>
              <a:rPr lang="en-US" sz="2200" dirty="0">
                <a:solidFill>
                  <a:srgbClr val="FF0000"/>
                </a:solidFill>
              </a:rPr>
              <a:t>do not </a:t>
            </a:r>
            <a:r>
              <a:rPr lang="en-US" sz="2200" dirty="0" smtClean="0">
                <a:solidFill>
                  <a:srgbClr val="FF0000"/>
                </a:solidFill>
              </a:rPr>
              <a:t>kill</a:t>
            </a:r>
            <a:r>
              <a:rPr lang="sr-Latn-RS" sz="2200" dirty="0" smtClean="0">
                <a:solidFill>
                  <a:srgbClr val="FF0000"/>
                </a:solidFill>
              </a:rPr>
              <a:t>)</a:t>
            </a:r>
          </a:p>
          <a:p>
            <a:r>
              <a:rPr lang="sr-Latn-RS" sz="2200" dirty="0" smtClean="0">
                <a:solidFill>
                  <a:srgbClr val="FF0000"/>
                </a:solidFill>
              </a:rPr>
              <a:t>But....</a:t>
            </a:r>
          </a:p>
          <a:p>
            <a:r>
              <a:rPr lang="en-US" sz="2200" dirty="0" smtClean="0"/>
              <a:t> </a:t>
            </a:r>
            <a:r>
              <a:rPr lang="en-US" sz="2200" dirty="0"/>
              <a:t>If Carlos is injected with a lethal dose of barbiturates, then the person doing this would breach the moral imperative, but what if Carlos is supplied with the drug to </a:t>
            </a:r>
            <a:r>
              <a:rPr lang="en-US" sz="2200" dirty="0" smtClean="0"/>
              <a:t>self-inject?</a:t>
            </a:r>
            <a:endParaRPr lang="sr-Latn-RS" sz="2200" dirty="0" smtClean="0"/>
          </a:p>
          <a:p>
            <a:r>
              <a:rPr lang="en-US" sz="2200" dirty="0" smtClean="0"/>
              <a:t>Patrick </a:t>
            </a:r>
            <a:r>
              <a:rPr lang="en-US" sz="2200" dirty="0"/>
              <a:t>is not acting to kill his friend, he is merely enabling such an act to take place. </a:t>
            </a:r>
            <a:endParaRPr lang="sr-Latn-RS" sz="2200" dirty="0" smtClean="0"/>
          </a:p>
          <a:p>
            <a:r>
              <a:rPr lang="en-US" sz="2200" dirty="0" smtClean="0"/>
              <a:t>But </a:t>
            </a:r>
            <a:r>
              <a:rPr lang="en-US" sz="2200" dirty="0"/>
              <a:t>Kant’s categorical imperative requires us to act in a way that we would wish to be treated, which could be applied as a universal law. </a:t>
            </a:r>
            <a:endParaRPr lang="sr-Latn-RS" sz="2200" dirty="0" smtClean="0"/>
          </a:p>
          <a:p>
            <a:r>
              <a:rPr lang="en-US" sz="2200" dirty="0" smtClean="0"/>
              <a:t>A </a:t>
            </a:r>
            <a:r>
              <a:rPr lang="en-US" sz="2200" dirty="0" err="1"/>
              <a:t>universalisable</a:t>
            </a:r>
            <a:r>
              <a:rPr lang="en-US" sz="2200" dirty="0"/>
              <a:t> law may forbid assisting a suicide.</a:t>
            </a:r>
          </a:p>
        </p:txBody>
      </p:sp>
    </p:spTree>
    <p:extLst>
      <p:ext uri="{BB962C8B-B14F-4D97-AF65-F5344CB8AC3E}">
        <p14:creationId xmlns:p14="http://schemas.microsoft.com/office/powerpoint/2010/main" xmlns="" val="261204345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z="4400" cap="all" dirty="0"/>
              <a:t>BASIC CONCEPTS </a:t>
            </a:r>
            <a:r>
              <a:rPr lang="sr-Latn-RS" sz="4400" cap="all" dirty="0" smtClean="0"/>
              <a:t>of</a:t>
            </a:r>
            <a:r>
              <a:rPr lang="en-US" sz="4400" cap="all" dirty="0" smtClean="0"/>
              <a:t> </a:t>
            </a:r>
            <a:r>
              <a:rPr lang="en-US" sz="4400" cap="all" dirty="0"/>
              <a:t>LEGISLATION</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101134858"/>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LEGISLATION</a:t>
            </a:r>
            <a:endParaRPr lang="en-US" b="1" dirty="0"/>
          </a:p>
        </p:txBody>
      </p:sp>
      <p:sp>
        <p:nvSpPr>
          <p:cNvPr id="3" name="Content Placeholder 2"/>
          <p:cNvSpPr>
            <a:spLocks noGrp="1"/>
          </p:cNvSpPr>
          <p:nvPr>
            <p:ph idx="1"/>
          </p:nvPr>
        </p:nvSpPr>
        <p:spPr/>
        <p:txBody>
          <a:bodyPr>
            <a:normAutofit/>
          </a:bodyPr>
          <a:lstStyle/>
          <a:p>
            <a:r>
              <a:rPr lang="en-US" sz="2400" dirty="0"/>
              <a:t>Legislation is the process or result of enrolling, enacting, or promulgating laws by a legislature, parliament, or analogous governing body</a:t>
            </a:r>
            <a:r>
              <a:rPr lang="en-US" sz="2400" dirty="0" smtClean="0"/>
              <a:t>.</a:t>
            </a:r>
            <a:endParaRPr lang="sr-Latn-RS" sz="2400" dirty="0" smtClean="0"/>
          </a:p>
          <a:p>
            <a:r>
              <a:rPr lang="en-US" sz="2400" dirty="0" smtClean="0"/>
              <a:t>Legislation </a:t>
            </a:r>
            <a:r>
              <a:rPr lang="en-US" sz="2400" dirty="0"/>
              <a:t>can have many purposes</a:t>
            </a:r>
            <a:r>
              <a:rPr lang="en-US" sz="2400" dirty="0">
                <a:solidFill>
                  <a:srgbClr val="FF0000"/>
                </a:solidFill>
              </a:rPr>
              <a:t>: to regulate, to authorize, to outlaw, to provide (funds), to sanction, to grant, to declare, or to restrict.</a:t>
            </a:r>
          </a:p>
        </p:txBody>
      </p:sp>
    </p:spTree>
    <p:extLst>
      <p:ext uri="{BB962C8B-B14F-4D97-AF65-F5344CB8AC3E}">
        <p14:creationId xmlns:p14="http://schemas.microsoft.com/office/powerpoint/2010/main" xmlns="" val="1267437086"/>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algn="just"/>
            <a:r>
              <a:rPr lang="en-US" sz="3600" b="1" dirty="0">
                <a:solidFill>
                  <a:srgbClr val="FF0000"/>
                </a:solidFill>
                <a:cs typeface="Times New Roman" panose="02020603050405020304" pitchFamily="18" charset="0"/>
              </a:rPr>
              <a:t>LAW-MAKING PROCESS</a:t>
            </a:r>
            <a:r>
              <a:rPr lang="en-US" sz="3600" dirty="0">
                <a:solidFill>
                  <a:srgbClr val="FF0000"/>
                </a:solidFill>
                <a:cs typeface="Times New Roman" panose="02020603050405020304" pitchFamily="18" charset="0"/>
              </a:rPr>
              <a:t> </a:t>
            </a:r>
            <a:r>
              <a:rPr lang="en-US" sz="3600" dirty="0">
                <a:cs typeface="Times New Roman" panose="02020603050405020304" pitchFamily="18" charset="0"/>
              </a:rPr>
              <a:t>– </a:t>
            </a:r>
            <a:r>
              <a:rPr lang="en-US" sz="3600" dirty="0">
                <a:solidFill>
                  <a:srgbClr val="FF0000"/>
                </a:solidFill>
                <a:cs typeface="Times New Roman" panose="02020603050405020304" pitchFamily="18" charset="0"/>
              </a:rPr>
              <a:t>the process of </a:t>
            </a:r>
            <a:r>
              <a:rPr lang="en-US" sz="3600" b="1" dirty="0">
                <a:solidFill>
                  <a:srgbClr val="FF0000"/>
                </a:solidFill>
                <a:cs typeface="Times New Roman" panose="02020603050405020304" pitchFamily="18" charset="0"/>
              </a:rPr>
              <a:t>enacting, creating law</a:t>
            </a:r>
            <a:r>
              <a:rPr lang="en-US" sz="3600" dirty="0">
                <a:solidFill>
                  <a:srgbClr val="FF0000"/>
                </a:solidFill>
                <a:cs typeface="Times New Roman" panose="02020603050405020304" pitchFamily="18" charset="0"/>
              </a:rPr>
              <a:t>;</a:t>
            </a:r>
            <a:r>
              <a:rPr lang="en-US" sz="3600" dirty="0">
                <a:cs typeface="Times New Roman" panose="02020603050405020304" pitchFamily="18" charset="0"/>
              </a:rPr>
              <a:t> the process of </a:t>
            </a:r>
            <a:r>
              <a:rPr lang="en-US" sz="3600" b="1" dirty="0">
                <a:cs typeface="Times New Roman" panose="02020603050405020304" pitchFamily="18" charset="0"/>
              </a:rPr>
              <a:t>establishing</a:t>
            </a:r>
            <a:r>
              <a:rPr lang="en-US" sz="3600" dirty="0">
                <a:cs typeface="Times New Roman" panose="02020603050405020304" pitchFamily="18" charset="0"/>
              </a:rPr>
              <a:t> legally binding norms of conduct (</a:t>
            </a:r>
            <a:r>
              <a:rPr lang="en-US" sz="3600" b="1" dirty="0">
                <a:cs typeface="Times New Roman" panose="02020603050405020304" pitchFamily="18" charset="0"/>
              </a:rPr>
              <a:t>norms of law</a:t>
            </a:r>
            <a:r>
              <a:rPr lang="en-US" sz="3600" dirty="0">
                <a:cs typeface="Times New Roman" panose="02020603050405020304" pitchFamily="18" charset="0"/>
              </a:rPr>
              <a:t>).</a:t>
            </a:r>
            <a:endParaRPr lang="en-GB" sz="3600" dirty="0">
              <a:cs typeface="Times New Roman" panose="02020603050405020304" pitchFamily="18"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1654755381"/>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cs typeface="Times New Roman" panose="02020603050405020304" pitchFamily="18" charset="0"/>
              </a:rPr>
              <a:t>LAW-MAKING</a:t>
            </a:r>
            <a:endParaRPr lang="en-US" dirty="0"/>
          </a:p>
        </p:txBody>
      </p:sp>
      <p:sp>
        <p:nvSpPr>
          <p:cNvPr id="4" name="Content Placeholder 3"/>
          <p:cNvSpPr>
            <a:spLocks noGrp="1"/>
          </p:cNvSpPr>
          <p:nvPr>
            <p:ph idx="1"/>
          </p:nvPr>
        </p:nvSpPr>
        <p:spPr/>
        <p:txBody>
          <a:bodyPr>
            <a:normAutofit/>
          </a:bodyPr>
          <a:lstStyle/>
          <a:p>
            <a:r>
              <a:rPr lang="en-US" sz="2400" b="1" dirty="0">
                <a:cs typeface="Times New Roman" panose="02020603050405020304" pitchFamily="18" charset="0"/>
              </a:rPr>
              <a:t>LAW-MAKING</a:t>
            </a:r>
            <a:r>
              <a:rPr lang="en-US" sz="2400" dirty="0">
                <a:cs typeface="Times New Roman" panose="02020603050405020304" pitchFamily="18" charset="0"/>
              </a:rPr>
              <a:t> is an </a:t>
            </a:r>
            <a:r>
              <a:rPr lang="en-US" sz="2400" b="1" dirty="0">
                <a:cs typeface="Times New Roman" panose="02020603050405020304" pitchFamily="18" charset="0"/>
              </a:rPr>
              <a:t>unilateral, authoritative act of public authorities</a:t>
            </a:r>
            <a:r>
              <a:rPr lang="en-US" sz="2400" dirty="0">
                <a:cs typeface="Times New Roman" panose="02020603050405020304" pitchFamily="18" charset="0"/>
              </a:rPr>
              <a:t> (state and self-government authorities) which are competent to establish the law – to </a:t>
            </a:r>
            <a:r>
              <a:rPr lang="en-US" sz="2400" b="1" dirty="0">
                <a:cs typeface="Times New Roman" panose="02020603050405020304" pitchFamily="18" charset="0"/>
              </a:rPr>
              <a:t>introduce a new binding rule of law</a:t>
            </a:r>
            <a:r>
              <a:rPr lang="en-US" sz="2400" dirty="0">
                <a:cs typeface="Times New Roman" panose="02020603050405020304" pitchFamily="18" charset="0"/>
              </a:rPr>
              <a:t> (a new norm of law) into a legal system in force in a given country.</a:t>
            </a:r>
            <a:endParaRPr lang="en-US" sz="2400" dirty="0"/>
          </a:p>
        </p:txBody>
      </p:sp>
    </p:spTree>
    <p:extLst>
      <p:ext uri="{BB962C8B-B14F-4D97-AF65-F5344CB8AC3E}">
        <p14:creationId xmlns:p14="http://schemas.microsoft.com/office/powerpoint/2010/main" xmlns="" val="1758128142"/>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Example: </a:t>
            </a:r>
            <a:r>
              <a:rPr lang="en-US" sz="3200" dirty="0"/>
              <a:t>Ethical Dilemma</a:t>
            </a:r>
          </a:p>
        </p:txBody>
      </p:sp>
      <p:sp>
        <p:nvSpPr>
          <p:cNvPr id="3" name="Content Placeholder 2"/>
          <p:cNvSpPr>
            <a:spLocks noGrp="1"/>
          </p:cNvSpPr>
          <p:nvPr>
            <p:ph idx="1"/>
          </p:nvPr>
        </p:nvSpPr>
        <p:spPr/>
        <p:txBody>
          <a:bodyPr/>
          <a:lstStyle/>
          <a:p>
            <a:r>
              <a:rPr lang="en-US" sz="2800" i="1" dirty="0"/>
              <a:t>Imagine that a patient has appendicitis and the surgeons believe that surgery is necessary. Technically, making an incision into the patient’s skin is causing “harm” to the patient; however, this is done with good intent as removing the inflamed appendix eliminates the risk of progression to rupture and peritonitis.</a:t>
            </a:r>
            <a:endParaRPr lang="en-US" sz="2800" dirty="0"/>
          </a:p>
          <a:p>
            <a:r>
              <a:rPr lang="en-US" sz="2800" dirty="0"/>
              <a:t>Surgery would be offered to the patient based on their clinical need and they will have the right to make an informed decision. The four principles would, therefore, support performing this surgery.</a:t>
            </a:r>
          </a:p>
          <a:p>
            <a:endParaRPr lang="en-US" dirty="0"/>
          </a:p>
        </p:txBody>
      </p:sp>
    </p:spTree>
    <p:extLst>
      <p:ext uri="{BB962C8B-B14F-4D97-AF65-F5344CB8AC3E}">
        <p14:creationId xmlns:p14="http://schemas.microsoft.com/office/powerpoint/2010/main" xmlns="" val="3031639095"/>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905000" y="1447800"/>
            <a:ext cx="9220200" cy="2667000"/>
          </a:xfrm>
        </p:spPr>
        <p:txBody>
          <a:bodyPr/>
          <a:lstStyle/>
          <a:p>
            <a:r>
              <a:rPr lang="en-US" sz="2600" b="1" dirty="0">
                <a:solidFill>
                  <a:srgbClr val="FF0000"/>
                </a:solidFill>
                <a:cs typeface="Times New Roman" panose="02020603050405020304" pitchFamily="18" charset="0"/>
              </a:rPr>
              <a:t>LEGAL TEXT</a:t>
            </a:r>
            <a:r>
              <a:rPr lang="pl-PL" sz="2600" dirty="0">
                <a:solidFill>
                  <a:srgbClr val="FF0000"/>
                </a:solidFill>
              </a:rPr>
              <a:t> </a:t>
            </a:r>
            <a:r>
              <a:rPr lang="pl-PL" sz="2600" dirty="0"/>
              <a:t>– </a:t>
            </a:r>
            <a:br>
              <a:rPr lang="pl-PL" sz="2600" dirty="0"/>
            </a:br>
            <a:r>
              <a:rPr lang="en-US" sz="2600" dirty="0">
                <a:cs typeface="Times New Roman" panose="02020603050405020304" pitchFamily="18" charset="0"/>
              </a:rPr>
              <a:t>contains norms of law manifested in writing with the use of legal provisions (sentences constituting the smallest editorial/technical units of legal texts).   </a:t>
            </a:r>
            <a:r>
              <a:rPr lang="en-GB" dirty="0">
                <a:cs typeface="Times New Roman" panose="02020603050405020304" pitchFamily="18" charset="0"/>
              </a:rPr>
              <a:t/>
            </a:r>
            <a:br>
              <a:rPr lang="en-GB" dirty="0">
                <a:cs typeface="Times New Roman" panose="02020603050405020304" pitchFamily="18" charset="0"/>
              </a:rPr>
            </a:br>
            <a:endParaRPr lang="en-GB" dirty="0">
              <a:cs typeface="Times New Roman" panose="02020603050405020304" pitchFamily="18" charset="0"/>
            </a:endParaRPr>
          </a:p>
        </p:txBody>
      </p:sp>
    </p:spTree>
    <p:extLst>
      <p:ext uri="{BB962C8B-B14F-4D97-AF65-F5344CB8AC3E}">
        <p14:creationId xmlns:p14="http://schemas.microsoft.com/office/powerpoint/2010/main" xmlns="" val="2707178273"/>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00200" y="762000"/>
            <a:ext cx="9296400" cy="3657600"/>
          </a:xfrm>
        </p:spPr>
        <p:txBody>
          <a:bodyPr/>
          <a:lstStyle/>
          <a:p>
            <a:r>
              <a:rPr lang="en-US" sz="2800" b="1" dirty="0">
                <a:solidFill>
                  <a:srgbClr val="FF0000"/>
                </a:solidFill>
                <a:cs typeface="Times New Roman" panose="02020603050405020304" pitchFamily="18" charset="0"/>
              </a:rPr>
              <a:t>SOURCE OF LAW </a:t>
            </a:r>
            <a:r>
              <a:rPr lang="en-US" sz="2800" b="1" dirty="0">
                <a:cs typeface="Times New Roman" panose="02020603050405020304" pitchFamily="18" charset="0"/>
              </a:rPr>
              <a:t>(LAW-MAKING INSTRUMENT)</a:t>
            </a:r>
            <a:r>
              <a:rPr lang="en-US" sz="2800" dirty="0">
                <a:cs typeface="Times New Roman" panose="02020603050405020304" pitchFamily="18" charset="0"/>
              </a:rPr>
              <a:t> – thing which </a:t>
            </a:r>
            <a:r>
              <a:rPr lang="en-US" sz="2800" b="1" dirty="0">
                <a:cs typeface="Times New Roman" panose="02020603050405020304" pitchFamily="18" charset="0"/>
              </a:rPr>
              <a:t>gives origin to law</a:t>
            </a:r>
            <a:r>
              <a:rPr lang="en-US" sz="2800" dirty="0">
                <a:cs typeface="Times New Roman" panose="02020603050405020304" pitchFamily="18" charset="0"/>
              </a:rPr>
              <a:t>; </a:t>
            </a:r>
            <a:r>
              <a:rPr lang="sr-Latn-RS" sz="2800" dirty="0" smtClean="0">
                <a:cs typeface="Times New Roman" panose="02020603050405020304" pitchFamily="18" charset="0"/>
              </a:rPr>
              <a:t/>
            </a:r>
            <a:br>
              <a:rPr lang="sr-Latn-RS" sz="2800" dirty="0" smtClean="0">
                <a:cs typeface="Times New Roman" panose="02020603050405020304" pitchFamily="18" charset="0"/>
              </a:rPr>
            </a:br>
            <a:r>
              <a:rPr lang="en-US" sz="2800" b="1" dirty="0" smtClean="0">
                <a:cs typeface="Times New Roman" panose="02020603050405020304" pitchFamily="18" charset="0"/>
              </a:rPr>
              <a:t>a </a:t>
            </a:r>
            <a:r>
              <a:rPr lang="en-US" sz="2800" b="1" dirty="0">
                <a:cs typeface="Times New Roman" panose="02020603050405020304" pitchFamily="18" charset="0"/>
              </a:rPr>
              <a:t>text issued in a prescribed form</a:t>
            </a:r>
            <a:r>
              <a:rPr lang="en-US" sz="2800" dirty="0">
                <a:cs typeface="Times New Roman" panose="02020603050405020304" pitchFamily="18" charset="0"/>
              </a:rPr>
              <a:t> and </a:t>
            </a:r>
            <a:r>
              <a:rPr lang="en-US" sz="2800" b="1" dirty="0">
                <a:cs typeface="Times New Roman" panose="02020603050405020304" pitchFamily="18" charset="0"/>
              </a:rPr>
              <a:t>under a specific name</a:t>
            </a:r>
            <a:r>
              <a:rPr lang="en-US" sz="2800" dirty="0">
                <a:cs typeface="Times New Roman" panose="02020603050405020304" pitchFamily="18" charset="0"/>
              </a:rPr>
              <a:t> (</a:t>
            </a:r>
            <a:r>
              <a:rPr lang="pl-PL" sz="2800" dirty="0"/>
              <a:t>e.g.</a:t>
            </a:r>
            <a:r>
              <a:rPr lang="en-US" sz="2800" dirty="0">
                <a:cs typeface="Times New Roman" panose="02020603050405020304" pitchFamily="18" charset="0"/>
              </a:rPr>
              <a:t> act, regulation) </a:t>
            </a:r>
            <a:r>
              <a:rPr lang="en-US" sz="2800" b="1" dirty="0">
                <a:cs typeface="Times New Roman" panose="02020603050405020304" pitchFamily="18" charset="0"/>
              </a:rPr>
              <a:t>by a competent public authority</a:t>
            </a:r>
            <a:r>
              <a:rPr lang="en-US" sz="2800" dirty="0">
                <a:cs typeface="Times New Roman" panose="02020603050405020304" pitchFamily="18" charset="0"/>
              </a:rPr>
              <a:t>, </a:t>
            </a:r>
            <a:r>
              <a:rPr lang="en-US" sz="2800" b="1" dirty="0">
                <a:cs typeface="Times New Roman" panose="02020603050405020304" pitchFamily="18" charset="0"/>
              </a:rPr>
              <a:t>containing new norms of law</a:t>
            </a:r>
            <a:r>
              <a:rPr lang="pl-PL" sz="2800" b="1" dirty="0"/>
              <a:t>.</a:t>
            </a:r>
            <a:r>
              <a:rPr lang="en-GB" sz="2800" dirty="0"/>
              <a:t> </a:t>
            </a:r>
          </a:p>
        </p:txBody>
      </p:sp>
    </p:spTree>
    <p:extLst>
      <p:ext uri="{BB962C8B-B14F-4D97-AF65-F5344CB8AC3E}">
        <p14:creationId xmlns:p14="http://schemas.microsoft.com/office/powerpoint/2010/main" xmlns="" val="3136242366"/>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2800" b="1" dirty="0" smtClean="0"/>
              <a:t>Sources of law</a:t>
            </a:r>
            <a:endParaRPr lang="en-US" sz="2800" b="1" dirty="0"/>
          </a:p>
        </p:txBody>
      </p:sp>
      <p:sp>
        <p:nvSpPr>
          <p:cNvPr id="9219" name="Rectangle 3"/>
          <p:cNvSpPr>
            <a:spLocks noGrp="1" noChangeArrowheads="1"/>
          </p:cNvSpPr>
          <p:nvPr>
            <p:ph idx="1"/>
          </p:nvPr>
        </p:nvSpPr>
        <p:spPr/>
        <p:txBody>
          <a:bodyPr/>
          <a:lstStyle/>
          <a:p>
            <a:pPr marL="609600" indent="-609600">
              <a:buClr>
                <a:schemeClr val="tx2"/>
              </a:buClr>
              <a:buFont typeface="Wingdings" panose="05000000000000000000" pitchFamily="2" charset="2"/>
              <a:buAutoNum type="arabicPeriod"/>
            </a:pPr>
            <a:r>
              <a:rPr lang="en-US" sz="2400" b="1" dirty="0">
                <a:cs typeface="Times New Roman" panose="02020603050405020304" pitchFamily="18" charset="0"/>
              </a:rPr>
              <a:t>sources of universally binding law</a:t>
            </a:r>
            <a:r>
              <a:rPr lang="en-US" sz="2400" dirty="0">
                <a:cs typeface="Times New Roman" panose="02020603050405020304" pitchFamily="18" charset="0"/>
              </a:rPr>
              <a:t> – containing norms which must be obeyed by all </a:t>
            </a:r>
            <a:r>
              <a:rPr lang="pl-PL" sz="2400" dirty="0"/>
              <a:t>persons and entities </a:t>
            </a:r>
            <a:r>
              <a:rPr lang="en-US" sz="2400" dirty="0">
                <a:cs typeface="Times New Roman" panose="02020603050405020304" pitchFamily="18" charset="0"/>
              </a:rPr>
              <a:t>which are in the territory of a given state</a:t>
            </a:r>
            <a:r>
              <a:rPr lang="en-GB" sz="2400" dirty="0"/>
              <a:t> </a:t>
            </a:r>
            <a:endParaRPr lang="pl-PL" sz="2400" dirty="0"/>
          </a:p>
          <a:p>
            <a:pPr marL="609600" indent="-609600">
              <a:buClr>
                <a:schemeClr val="tx2"/>
              </a:buClr>
              <a:buFont typeface="Wingdings" panose="05000000000000000000" pitchFamily="2" charset="2"/>
              <a:buAutoNum type="arabicPeriod"/>
            </a:pPr>
            <a:r>
              <a:rPr lang="en-US" sz="2400" b="1" dirty="0">
                <a:cs typeface="Times New Roman" panose="02020603050405020304" pitchFamily="18" charset="0"/>
              </a:rPr>
              <a:t>sources of internally binding law</a:t>
            </a:r>
            <a:r>
              <a:rPr lang="en-US" sz="2400" dirty="0">
                <a:cs typeface="Times New Roman" panose="02020603050405020304" pitchFamily="18" charset="0"/>
              </a:rPr>
              <a:t> – containing norms which must be </a:t>
            </a:r>
            <a:r>
              <a:rPr lang="pl-PL" sz="2400" dirty="0"/>
              <a:t>obeyed</a:t>
            </a:r>
            <a:r>
              <a:rPr lang="en-US" sz="2400" dirty="0">
                <a:cs typeface="Times New Roman" panose="02020603050405020304" pitchFamily="18" charset="0"/>
              </a:rPr>
              <a:t> only by persons and entities within a given administrative structure, by the subordinates located in the given administrative structure</a:t>
            </a:r>
            <a:r>
              <a:rPr lang="pl-PL" sz="2400" dirty="0"/>
              <a:t>.</a:t>
            </a:r>
          </a:p>
          <a:p>
            <a:pPr marL="609600" indent="-609600">
              <a:buClr>
                <a:schemeClr val="tx2"/>
              </a:buClr>
              <a:buFont typeface="Wingdings" panose="05000000000000000000" pitchFamily="2" charset="2"/>
              <a:buAutoNum type="arabicPeriod"/>
            </a:pPr>
            <a:endParaRPr lang="en-GB" dirty="0"/>
          </a:p>
        </p:txBody>
      </p:sp>
    </p:spTree>
    <p:extLst>
      <p:ext uri="{BB962C8B-B14F-4D97-AF65-F5344CB8AC3E}">
        <p14:creationId xmlns:p14="http://schemas.microsoft.com/office/powerpoint/2010/main" xmlns="" val="1555549675"/>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Sources of law</a:t>
            </a:r>
            <a:endParaRPr lang="en-US" dirty="0"/>
          </a:p>
        </p:txBody>
      </p:sp>
      <p:sp>
        <p:nvSpPr>
          <p:cNvPr id="10243" name="Rectangle 3"/>
          <p:cNvSpPr>
            <a:spLocks noGrp="1" noChangeArrowheads="1"/>
          </p:cNvSpPr>
          <p:nvPr>
            <p:ph idx="1"/>
          </p:nvPr>
        </p:nvSpPr>
        <p:spPr/>
        <p:txBody>
          <a:bodyPr>
            <a:normAutofit/>
          </a:bodyPr>
          <a:lstStyle/>
          <a:p>
            <a:pPr marL="609600" indent="-609600">
              <a:buFontTx/>
              <a:buAutoNum type="arabicPeriod"/>
            </a:pPr>
            <a:r>
              <a:rPr lang="en-US" sz="3600" b="1" dirty="0">
                <a:cs typeface="Times New Roman" panose="02020603050405020304" pitchFamily="18" charset="0"/>
              </a:rPr>
              <a:t>sources of state law</a:t>
            </a:r>
            <a:r>
              <a:rPr lang="en-US" sz="3600" dirty="0">
                <a:cs typeface="Times New Roman" panose="02020603050405020304" pitchFamily="18" charset="0"/>
              </a:rPr>
              <a:t> - binding in the whole territory of the state</a:t>
            </a:r>
            <a:r>
              <a:rPr lang="pl-PL" sz="3600" dirty="0"/>
              <a:t>; </a:t>
            </a:r>
            <a:r>
              <a:rPr lang="en-US" sz="3600" dirty="0">
                <a:cs typeface="Times New Roman" panose="02020603050405020304" pitchFamily="18" charset="0"/>
              </a:rPr>
              <a:t>established by central authorities </a:t>
            </a:r>
            <a:endParaRPr lang="pl-PL" sz="3600" dirty="0"/>
          </a:p>
          <a:p>
            <a:pPr marL="609600" indent="-609600">
              <a:buFontTx/>
              <a:buAutoNum type="arabicPeriod"/>
            </a:pPr>
            <a:r>
              <a:rPr lang="en-US" sz="3600" b="1" dirty="0">
                <a:cs typeface="Times New Roman" panose="02020603050405020304" pitchFamily="18" charset="0"/>
              </a:rPr>
              <a:t>sources of local law</a:t>
            </a:r>
            <a:r>
              <a:rPr lang="en-US" sz="3600" dirty="0">
                <a:cs typeface="Times New Roman" panose="02020603050405020304" pitchFamily="18" charset="0"/>
              </a:rPr>
              <a:t> - binding only in a part of the state</a:t>
            </a:r>
            <a:r>
              <a:rPr lang="pl-PL" sz="3600" dirty="0"/>
              <a:t>’s</a:t>
            </a:r>
            <a:r>
              <a:rPr lang="en-US" sz="3600" dirty="0">
                <a:cs typeface="Times New Roman" panose="02020603050405020304" pitchFamily="18" charset="0"/>
              </a:rPr>
              <a:t> territory</a:t>
            </a:r>
            <a:r>
              <a:rPr lang="pl-PL" sz="3600" dirty="0"/>
              <a:t>;</a:t>
            </a:r>
            <a:r>
              <a:rPr lang="en-US" sz="3600" dirty="0">
                <a:cs typeface="Times New Roman" panose="02020603050405020304" pitchFamily="18" charset="0"/>
              </a:rPr>
              <a:t> established by local self-government or territorial organs of governmental administration</a:t>
            </a:r>
            <a:r>
              <a:rPr lang="pl-PL" dirty="0"/>
              <a:t>.</a:t>
            </a:r>
            <a:endParaRPr lang="en-GB" dirty="0"/>
          </a:p>
        </p:txBody>
      </p:sp>
    </p:spTree>
    <p:extLst>
      <p:ext uri="{BB962C8B-B14F-4D97-AF65-F5344CB8AC3E}">
        <p14:creationId xmlns:p14="http://schemas.microsoft.com/office/powerpoint/2010/main" xmlns="" val="705932832"/>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600200" y="990600"/>
            <a:ext cx="7772400" cy="533400"/>
          </a:xfrm>
        </p:spPr>
        <p:txBody>
          <a:bodyPr/>
          <a:lstStyle/>
          <a:p>
            <a:r>
              <a:rPr lang="pl-PL" sz="3200" b="1" dirty="0"/>
              <a:t>U</a:t>
            </a:r>
            <a:r>
              <a:rPr lang="en-US" sz="3200" b="1" dirty="0" err="1">
                <a:cs typeface="Times New Roman" panose="02020603050405020304" pitchFamily="18" charset="0"/>
              </a:rPr>
              <a:t>niversally</a:t>
            </a:r>
            <a:r>
              <a:rPr lang="en-US" sz="3200" b="1" dirty="0">
                <a:cs typeface="Times New Roman" panose="02020603050405020304" pitchFamily="18" charset="0"/>
              </a:rPr>
              <a:t> binding</a:t>
            </a:r>
            <a:r>
              <a:rPr lang="pl-PL" sz="3200" dirty="0"/>
              <a:t> </a:t>
            </a:r>
            <a:r>
              <a:rPr lang="en-US" sz="3200" dirty="0">
                <a:cs typeface="Times New Roman" panose="02020603050405020304" pitchFamily="18" charset="0"/>
              </a:rPr>
              <a:t>sources of law</a:t>
            </a:r>
            <a:r>
              <a:rPr lang="pl-PL" sz="3200" dirty="0"/>
              <a:t>:</a:t>
            </a:r>
            <a:r>
              <a:rPr lang="en-US" dirty="0">
                <a:cs typeface="Times New Roman" panose="02020603050405020304" pitchFamily="18" charset="0"/>
              </a:rPr>
              <a:t> </a:t>
            </a:r>
            <a:endParaRPr lang="en-GB" dirty="0">
              <a:cs typeface="Times New Roman" panose="02020603050405020304" pitchFamily="18" charset="0"/>
            </a:endParaRPr>
          </a:p>
        </p:txBody>
      </p:sp>
      <p:sp>
        <p:nvSpPr>
          <p:cNvPr id="12291" name="Rectangle 3"/>
          <p:cNvSpPr>
            <a:spLocks noGrp="1" noChangeArrowheads="1"/>
          </p:cNvSpPr>
          <p:nvPr>
            <p:ph type="body" idx="1"/>
          </p:nvPr>
        </p:nvSpPr>
        <p:spPr>
          <a:xfrm>
            <a:off x="1371600" y="1905000"/>
            <a:ext cx="10363200" cy="4724400"/>
          </a:xfrm>
        </p:spPr>
        <p:txBody>
          <a:bodyPr/>
          <a:lstStyle/>
          <a:p>
            <a:pPr marL="609600" indent="-609600" algn="just">
              <a:buFontTx/>
              <a:buAutoNum type="arabicPeriod"/>
            </a:pPr>
            <a:r>
              <a:rPr lang="en-US" sz="2800" dirty="0" smtClean="0">
                <a:solidFill>
                  <a:srgbClr val="FF0000"/>
                </a:solidFill>
              </a:rPr>
              <a:t>Constitution</a:t>
            </a:r>
            <a:endParaRPr lang="en-GB" sz="2800" dirty="0">
              <a:solidFill>
                <a:srgbClr val="FF0000"/>
              </a:solidFill>
            </a:endParaRPr>
          </a:p>
          <a:p>
            <a:pPr marL="609600" indent="-609600" algn="just">
              <a:buFontTx/>
              <a:buAutoNum type="arabicPeriod"/>
            </a:pPr>
            <a:r>
              <a:rPr lang="en-US" sz="2800" dirty="0">
                <a:solidFill>
                  <a:srgbClr val="FF0000"/>
                </a:solidFill>
              </a:rPr>
              <a:t>international agreements </a:t>
            </a:r>
            <a:r>
              <a:rPr lang="en-US" sz="2800" dirty="0"/>
              <a:t>ratified with prior statutory consent (also European law</a:t>
            </a:r>
            <a:r>
              <a:rPr lang="pl-PL" sz="2800" dirty="0"/>
              <a:t>)</a:t>
            </a:r>
            <a:endParaRPr lang="en-GB" sz="2800" dirty="0"/>
          </a:p>
          <a:p>
            <a:pPr marL="609600" indent="-609600" algn="just">
              <a:buFontTx/>
              <a:buAutoNum type="arabicPeriod"/>
            </a:pPr>
            <a:r>
              <a:rPr lang="en-US" sz="2800" dirty="0">
                <a:solidFill>
                  <a:srgbClr val="FF0000"/>
                </a:solidFill>
              </a:rPr>
              <a:t>laws </a:t>
            </a:r>
            <a:r>
              <a:rPr lang="en-US" sz="2800" dirty="0"/>
              <a:t>(statutes, acts), regulations with the force of a statute</a:t>
            </a:r>
            <a:endParaRPr lang="en-GB" sz="2800" dirty="0"/>
          </a:p>
          <a:p>
            <a:pPr marL="609600" indent="-609600" algn="just">
              <a:buFontTx/>
              <a:buAutoNum type="arabicPeriod"/>
            </a:pPr>
            <a:r>
              <a:rPr lang="en-US" sz="2800" dirty="0">
                <a:solidFill>
                  <a:srgbClr val="FF0000"/>
                </a:solidFill>
              </a:rPr>
              <a:t>ratified international agreements </a:t>
            </a:r>
            <a:r>
              <a:rPr lang="en-US" sz="2800" dirty="0"/>
              <a:t>not requiring prior statutory authorization</a:t>
            </a:r>
            <a:endParaRPr lang="en-GB" sz="2800" dirty="0"/>
          </a:p>
          <a:p>
            <a:pPr marL="609600" indent="-609600" algn="just">
              <a:buFontTx/>
              <a:buAutoNum type="arabicPeriod"/>
            </a:pPr>
            <a:r>
              <a:rPr lang="en-US" sz="2800" dirty="0" smtClean="0">
                <a:solidFill>
                  <a:srgbClr val="FF0000"/>
                </a:solidFill>
              </a:rPr>
              <a:t>regulations</a:t>
            </a:r>
            <a:endParaRPr lang="en-GB" sz="2800" dirty="0">
              <a:solidFill>
                <a:srgbClr val="FF0000"/>
              </a:solidFill>
            </a:endParaRPr>
          </a:p>
        </p:txBody>
      </p:sp>
    </p:spTree>
    <p:extLst>
      <p:ext uri="{BB962C8B-B14F-4D97-AF65-F5344CB8AC3E}">
        <p14:creationId xmlns:p14="http://schemas.microsoft.com/office/powerpoint/2010/main" xmlns="" val="1475704997"/>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pl-PL" sz="3200" b="1" dirty="0"/>
              <a:t>I</a:t>
            </a:r>
            <a:r>
              <a:rPr lang="en-US" sz="3200" b="1" dirty="0" err="1">
                <a:cs typeface="Times New Roman" panose="02020603050405020304" pitchFamily="18" charset="0"/>
              </a:rPr>
              <a:t>nternally</a:t>
            </a:r>
            <a:r>
              <a:rPr lang="en-US" sz="3200" b="1" dirty="0">
                <a:cs typeface="Times New Roman" panose="02020603050405020304" pitchFamily="18" charset="0"/>
              </a:rPr>
              <a:t> </a:t>
            </a:r>
            <a:r>
              <a:rPr lang="en-US" sz="3200" b="1" dirty="0" smtClean="0">
                <a:cs typeface="Times New Roman" panose="02020603050405020304" pitchFamily="18" charset="0"/>
              </a:rPr>
              <a:t>binding</a:t>
            </a:r>
            <a:r>
              <a:rPr lang="pl-PL" sz="3200" dirty="0" smtClean="0"/>
              <a:t> </a:t>
            </a:r>
            <a:r>
              <a:rPr lang="en-US" sz="3200" dirty="0" smtClean="0">
                <a:cs typeface="Times New Roman" panose="02020603050405020304" pitchFamily="18" charset="0"/>
              </a:rPr>
              <a:t>sources </a:t>
            </a:r>
            <a:r>
              <a:rPr lang="en-US" sz="3200" dirty="0">
                <a:cs typeface="Times New Roman" panose="02020603050405020304" pitchFamily="18" charset="0"/>
              </a:rPr>
              <a:t>of law</a:t>
            </a:r>
            <a:r>
              <a:rPr lang="pl-PL" sz="3200" dirty="0"/>
              <a:t>:</a:t>
            </a:r>
            <a:endParaRPr lang="en-GB" sz="3200" dirty="0"/>
          </a:p>
        </p:txBody>
      </p:sp>
      <p:sp>
        <p:nvSpPr>
          <p:cNvPr id="13315" name="Rectangle 3"/>
          <p:cNvSpPr>
            <a:spLocks noGrp="1" noChangeArrowheads="1"/>
          </p:cNvSpPr>
          <p:nvPr>
            <p:ph type="body" idx="1"/>
          </p:nvPr>
        </p:nvSpPr>
        <p:spPr>
          <a:xfrm>
            <a:off x="2209800" y="2743200"/>
            <a:ext cx="7772400" cy="3352800"/>
          </a:xfrm>
        </p:spPr>
        <p:txBody>
          <a:bodyPr/>
          <a:lstStyle/>
          <a:p>
            <a:pPr marL="609600" indent="-609600">
              <a:buFontTx/>
              <a:buAutoNum type="arabicPeriod"/>
            </a:pPr>
            <a:r>
              <a:rPr lang="pl-PL" sz="4400" dirty="0"/>
              <a:t>Resolutions</a:t>
            </a:r>
          </a:p>
          <a:p>
            <a:pPr marL="609600" indent="-609600">
              <a:buFontTx/>
              <a:buAutoNum type="arabicPeriod"/>
            </a:pPr>
            <a:r>
              <a:rPr lang="pl-PL" sz="4400" dirty="0" smtClean="0"/>
              <a:t>Orders</a:t>
            </a:r>
            <a:endParaRPr lang="pl-PL" sz="4400" dirty="0"/>
          </a:p>
          <a:p>
            <a:pPr marL="609600" indent="-609600">
              <a:buNone/>
            </a:pPr>
            <a:endParaRPr lang="en-GB" sz="4400" dirty="0"/>
          </a:p>
        </p:txBody>
      </p:sp>
    </p:spTree>
    <p:extLst>
      <p:ext uri="{BB962C8B-B14F-4D97-AF65-F5344CB8AC3E}">
        <p14:creationId xmlns:p14="http://schemas.microsoft.com/office/powerpoint/2010/main" xmlns="" val="1435071874"/>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524000" y="1676400"/>
            <a:ext cx="10210800" cy="3733800"/>
          </a:xfrm>
        </p:spPr>
        <p:txBody>
          <a:bodyPr/>
          <a:lstStyle/>
          <a:p>
            <a:r>
              <a:rPr lang="en-US" sz="3200" b="1" dirty="0">
                <a:solidFill>
                  <a:srgbClr val="FF0000"/>
                </a:solidFill>
                <a:cs typeface="Times New Roman" panose="02020603050405020304" pitchFamily="18" charset="0"/>
              </a:rPr>
              <a:t>THE CONSTITUTION</a:t>
            </a:r>
            <a:r>
              <a:rPr lang="en-US" sz="3200" dirty="0">
                <a:solidFill>
                  <a:srgbClr val="FF0000"/>
                </a:solidFill>
                <a:cs typeface="Times New Roman" panose="02020603050405020304" pitchFamily="18" charset="0"/>
              </a:rPr>
              <a:t> </a:t>
            </a:r>
            <a:r>
              <a:rPr lang="en-US" sz="3200" dirty="0">
                <a:cs typeface="Times New Roman" panose="02020603050405020304" pitchFamily="18" charset="0"/>
              </a:rPr>
              <a:t>– source of law containing norms according to which a country (state) is ruled</a:t>
            </a:r>
            <a:r>
              <a:rPr lang="pl-PL" sz="3200" dirty="0"/>
              <a:t>;</a:t>
            </a:r>
            <a:br>
              <a:rPr lang="pl-PL" sz="3200" dirty="0"/>
            </a:br>
            <a:r>
              <a:rPr lang="en-US" sz="3200" dirty="0">
                <a:cs typeface="Times New Roman" panose="02020603050405020304" pitchFamily="18" charset="0"/>
              </a:rPr>
              <a:t>the source of law which has</a:t>
            </a:r>
            <a:r>
              <a:rPr lang="en-US" sz="3200" dirty="0">
                <a:solidFill>
                  <a:srgbClr val="FF0000"/>
                </a:solidFill>
                <a:cs typeface="Times New Roman" panose="02020603050405020304" pitchFamily="18" charset="0"/>
              </a:rPr>
              <a:t> </a:t>
            </a:r>
            <a:r>
              <a:rPr lang="en-US" sz="3200" b="1" dirty="0">
                <a:solidFill>
                  <a:srgbClr val="FF0000"/>
                </a:solidFill>
                <a:cs typeface="Times New Roman" panose="02020603050405020304" pitchFamily="18" charset="0"/>
              </a:rPr>
              <a:t>the highest importance</a:t>
            </a:r>
            <a:r>
              <a:rPr lang="en-US" sz="3200" dirty="0">
                <a:solidFill>
                  <a:srgbClr val="FF0000"/>
                </a:solidFill>
                <a:cs typeface="Times New Roman" panose="02020603050405020304" pitchFamily="18" charset="0"/>
              </a:rPr>
              <a:t> (highest rank) and </a:t>
            </a:r>
            <a:r>
              <a:rPr lang="en-US" sz="3200" b="1" dirty="0">
                <a:solidFill>
                  <a:srgbClr val="FF0000"/>
                </a:solidFill>
                <a:cs typeface="Times New Roman" panose="02020603050405020304" pitchFamily="18" charset="0"/>
              </a:rPr>
              <a:t>greatest legal force</a:t>
            </a:r>
            <a:r>
              <a:rPr lang="pl-PL" sz="3200" dirty="0">
                <a:solidFill>
                  <a:srgbClr val="FF0000"/>
                </a:solidFill>
              </a:rPr>
              <a:t>.</a:t>
            </a:r>
            <a:endParaRPr lang="en-GB" sz="3200" dirty="0">
              <a:solidFill>
                <a:srgbClr val="FF0000"/>
              </a:solidFill>
            </a:endParaRPr>
          </a:p>
        </p:txBody>
      </p:sp>
    </p:spTree>
    <p:extLst>
      <p:ext uri="{BB962C8B-B14F-4D97-AF65-F5344CB8AC3E}">
        <p14:creationId xmlns:p14="http://schemas.microsoft.com/office/powerpoint/2010/main" xmlns="" val="3620828455"/>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just"/>
            <a:r>
              <a:rPr lang="en-US" sz="2800" b="1" dirty="0">
                <a:solidFill>
                  <a:srgbClr val="FF0000"/>
                </a:solidFill>
                <a:cs typeface="Times New Roman" panose="02020603050405020304" pitchFamily="18" charset="0"/>
              </a:rPr>
              <a:t>INTERNATIONAL AGREEMENT </a:t>
            </a:r>
            <a:r>
              <a:rPr lang="en-US" sz="2800" dirty="0">
                <a:cs typeface="Times New Roman" panose="02020603050405020304" pitchFamily="18" charset="0"/>
              </a:rPr>
              <a:t>– a source of law being </a:t>
            </a:r>
            <a:r>
              <a:rPr lang="en-US" sz="2800" b="1" dirty="0">
                <a:cs typeface="Times New Roman" panose="02020603050405020304" pitchFamily="18" charset="0"/>
              </a:rPr>
              <a:t>a </a:t>
            </a:r>
            <a:r>
              <a:rPr lang="en-US" sz="2800" b="1" dirty="0">
                <a:solidFill>
                  <a:srgbClr val="FF0000"/>
                </a:solidFill>
                <a:cs typeface="Times New Roman" panose="02020603050405020304" pitchFamily="18" charset="0"/>
              </a:rPr>
              <a:t>result of joint will of at least two states </a:t>
            </a:r>
            <a:r>
              <a:rPr lang="en-US" sz="2800" dirty="0">
                <a:cs typeface="Times New Roman" panose="02020603050405020304" pitchFamily="18" charset="0"/>
              </a:rPr>
              <a:t>(or other subjects of international law), containing general and abstractive legal norms set by the agreeing parties</a:t>
            </a:r>
            <a:r>
              <a:rPr lang="pl-PL" sz="2800" dirty="0"/>
              <a:t>,</a:t>
            </a:r>
            <a:r>
              <a:rPr lang="en-US" sz="2800" dirty="0">
                <a:cs typeface="Times New Roman" panose="02020603050405020304" pitchFamily="18" charset="0"/>
              </a:rPr>
              <a:t> </a:t>
            </a:r>
            <a:r>
              <a:rPr lang="en-US" sz="2800" b="1" dirty="0">
                <a:cs typeface="Times New Roman" panose="02020603050405020304" pitchFamily="18" charset="0"/>
              </a:rPr>
              <a:t>regulating their rights and obligations</a:t>
            </a:r>
            <a:r>
              <a:rPr lang="en-US" sz="2800" dirty="0">
                <a:cs typeface="Times New Roman" panose="02020603050405020304" pitchFamily="18" charset="0"/>
              </a:rPr>
              <a:t>.</a:t>
            </a:r>
            <a:endParaRPr lang="en-GB" sz="2800" dirty="0">
              <a:cs typeface="Times New Roman" panose="02020603050405020304" pitchFamily="18" charset="0"/>
            </a:endParaRPr>
          </a:p>
        </p:txBody>
      </p:sp>
      <p:sp>
        <p:nvSpPr>
          <p:cNvPr id="2" name="Text Placeholder 1"/>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001156126"/>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r>
              <a:rPr lang="en-US" sz="3600" b="1" dirty="0">
                <a:solidFill>
                  <a:srgbClr val="FF0000"/>
                </a:solidFill>
                <a:cs typeface="Times New Roman" panose="02020603050405020304" pitchFamily="18" charset="0"/>
              </a:rPr>
              <a:t>STATUTE </a:t>
            </a:r>
            <a:r>
              <a:rPr lang="sr-Latn-RS" sz="3600" b="1" dirty="0">
                <a:solidFill>
                  <a:srgbClr val="FF0000"/>
                </a:solidFill>
                <a:cs typeface="Times New Roman" panose="02020603050405020304" pitchFamily="18" charset="0"/>
              </a:rPr>
              <a:t>(ACT/LAW</a:t>
            </a:r>
            <a:r>
              <a:rPr lang="sr-Latn-RS" sz="3600" b="1" dirty="0" smtClean="0">
                <a:cs typeface="Times New Roman" panose="02020603050405020304" pitchFamily="18" charset="0"/>
              </a:rPr>
              <a:t>)</a:t>
            </a:r>
            <a:r>
              <a:rPr lang="en-US" sz="3600" b="1" dirty="0" smtClean="0">
                <a:cs typeface="Times New Roman" panose="02020603050405020304" pitchFamily="18" charset="0"/>
              </a:rPr>
              <a:t> </a:t>
            </a:r>
            <a:r>
              <a:rPr lang="pl-PL" sz="3600" b="1" dirty="0"/>
              <a:t/>
            </a:r>
            <a:br>
              <a:rPr lang="pl-PL" sz="3600" b="1" dirty="0"/>
            </a:br>
            <a:r>
              <a:rPr lang="en-US" sz="3600" dirty="0">
                <a:cs typeface="Times New Roman" panose="02020603050405020304" pitchFamily="18" charset="0"/>
              </a:rPr>
              <a:t>established </a:t>
            </a:r>
            <a:r>
              <a:rPr lang="en-US" sz="3600" b="1" dirty="0">
                <a:cs typeface="Times New Roman" panose="02020603050405020304" pitchFamily="18" charset="0"/>
              </a:rPr>
              <a:t>written law, act of Parliament</a:t>
            </a:r>
            <a:r>
              <a:rPr lang="en-US" sz="3600" dirty="0">
                <a:cs typeface="Times New Roman" panose="02020603050405020304" pitchFamily="18" charset="0"/>
              </a:rPr>
              <a:t> (legislative body).</a:t>
            </a:r>
            <a:r>
              <a:rPr lang="en-GB" sz="3600" dirty="0"/>
              <a:t> </a:t>
            </a:r>
            <a:br>
              <a:rPr lang="en-GB" sz="3600" dirty="0"/>
            </a:br>
            <a:endParaRPr lang="en-GB" sz="3600" dirty="0"/>
          </a:p>
        </p:txBody>
      </p:sp>
      <p:sp>
        <p:nvSpPr>
          <p:cNvPr id="2" name="Content Placeholder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2825703434"/>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p:txBody>
          <a:bodyPr/>
          <a:lstStyle/>
          <a:p>
            <a:r>
              <a:rPr lang="pl-PL" b="1" dirty="0">
                <a:solidFill>
                  <a:srgbClr val="FF0000"/>
                </a:solidFill>
                <a:cs typeface="Times New Roman" panose="02020603050405020304" pitchFamily="18" charset="0"/>
              </a:rPr>
              <a:t>REGULATION </a:t>
            </a:r>
            <a:r>
              <a:rPr lang="pl-PL" dirty="0">
                <a:cs typeface="Times New Roman" panose="02020603050405020304" pitchFamily="18" charset="0"/>
              </a:rPr>
              <a:t>– </a:t>
            </a:r>
            <a:r>
              <a:rPr lang="pl-PL" dirty="0"/>
              <a:t/>
            </a:r>
            <a:br>
              <a:rPr lang="pl-PL" dirty="0"/>
            </a:br>
            <a:r>
              <a:rPr lang="pl-PL" dirty="0">
                <a:solidFill>
                  <a:srgbClr val="FF0000"/>
                </a:solidFill>
                <a:cs typeface="Times New Roman" panose="02020603050405020304" pitchFamily="18" charset="0"/>
              </a:rPr>
              <a:t>a normative act issued </a:t>
            </a:r>
            <a:r>
              <a:rPr lang="pl-PL" b="1" dirty="0">
                <a:solidFill>
                  <a:srgbClr val="FF0000"/>
                </a:solidFill>
                <a:cs typeface="Times New Roman" panose="02020603050405020304" pitchFamily="18" charset="0"/>
              </a:rPr>
              <a:t>for the purposes of implementation of a statute</a:t>
            </a:r>
            <a:r>
              <a:rPr lang="pl-PL" dirty="0">
                <a:solidFill>
                  <a:srgbClr val="FF0000"/>
                </a:solidFill>
              </a:rPr>
              <a:t>.</a:t>
            </a:r>
            <a:endParaRPr lang="en-GB" dirty="0">
              <a:solidFill>
                <a:srgbClr val="FF0000"/>
              </a:solidFill>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93256270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AUTONOMY</a:t>
            </a:r>
            <a:endParaRPr lang="en-US" sz="2800" dirty="0"/>
          </a:p>
        </p:txBody>
      </p:sp>
      <p:sp>
        <p:nvSpPr>
          <p:cNvPr id="3" name="Content Placeholder 2"/>
          <p:cNvSpPr>
            <a:spLocks noGrp="1"/>
          </p:cNvSpPr>
          <p:nvPr>
            <p:ph idx="1"/>
          </p:nvPr>
        </p:nvSpPr>
        <p:spPr/>
        <p:txBody>
          <a:bodyPr>
            <a:normAutofit/>
          </a:bodyPr>
          <a:lstStyle/>
          <a:p>
            <a:r>
              <a:rPr lang="en-US" sz="2200" dirty="0"/>
              <a:t>Many ethicists believe that autonomy is the most important of all principles </a:t>
            </a:r>
            <a:r>
              <a:rPr lang="en-US" sz="2200" dirty="0" smtClean="0"/>
              <a:t>for</a:t>
            </a:r>
            <a:r>
              <a:rPr lang="sr-Latn-RS" sz="2200" dirty="0" smtClean="0"/>
              <a:t> </a:t>
            </a:r>
            <a:r>
              <a:rPr lang="en-US" sz="2200" dirty="0" smtClean="0"/>
              <a:t>medical </a:t>
            </a:r>
            <a:r>
              <a:rPr lang="en-US" sz="2200" dirty="0"/>
              <a:t>ethics. </a:t>
            </a:r>
            <a:endParaRPr lang="sr-Latn-RS" sz="2200" dirty="0" smtClean="0"/>
          </a:p>
          <a:p>
            <a:r>
              <a:rPr lang="en-US" sz="2200" dirty="0" smtClean="0"/>
              <a:t>It </a:t>
            </a:r>
            <a:r>
              <a:rPr lang="en-US" sz="2200" dirty="0"/>
              <a:t>states that patients have the right to make decisions over </a:t>
            </a:r>
            <a:r>
              <a:rPr lang="en-US" sz="2200" dirty="0" smtClean="0"/>
              <a:t>what</a:t>
            </a:r>
            <a:r>
              <a:rPr lang="sr-Latn-RS" sz="2200" dirty="0" smtClean="0"/>
              <a:t> </a:t>
            </a:r>
            <a:r>
              <a:rPr lang="en-US" sz="2200" dirty="0" smtClean="0"/>
              <a:t>medical </a:t>
            </a:r>
            <a:r>
              <a:rPr lang="en-US" sz="2200" dirty="0"/>
              <a:t>treatment they should receive. It is never permissible for a doctor to give </a:t>
            </a:r>
            <a:r>
              <a:rPr lang="en-US" sz="2200" dirty="0" smtClean="0"/>
              <a:t>a</a:t>
            </a:r>
            <a:r>
              <a:rPr lang="sr-Latn-RS" sz="2200" dirty="0" smtClean="0"/>
              <a:t> </a:t>
            </a:r>
            <a:r>
              <a:rPr lang="en-US" sz="2200" dirty="0" smtClean="0"/>
              <a:t>patient </a:t>
            </a:r>
            <a:r>
              <a:rPr lang="en-US" sz="2200" dirty="0"/>
              <a:t>treatment without the patient’s consent, unless the patient is incompetent, </a:t>
            </a:r>
            <a:r>
              <a:rPr lang="en-US" sz="2200" dirty="0" smtClean="0"/>
              <a:t>or</a:t>
            </a:r>
            <a:r>
              <a:rPr lang="sr-Latn-RS" sz="2200" dirty="0" smtClean="0"/>
              <a:t> </a:t>
            </a:r>
            <a:r>
              <a:rPr lang="en-US" sz="2200" dirty="0" smtClean="0"/>
              <a:t>maybe </a:t>
            </a:r>
            <a:r>
              <a:rPr lang="en-US" sz="2200" dirty="0"/>
              <a:t>that is necessary to avoid serious harm to others. </a:t>
            </a:r>
            <a:r>
              <a:rPr lang="en-US" sz="2200" dirty="0">
                <a:solidFill>
                  <a:srgbClr val="FF0000"/>
                </a:solidFill>
              </a:rPr>
              <a:t>Even if the decision of </a:t>
            </a:r>
            <a:r>
              <a:rPr lang="en-US" sz="2200" dirty="0" smtClean="0">
                <a:solidFill>
                  <a:srgbClr val="FF0000"/>
                </a:solidFill>
              </a:rPr>
              <a:t>the</a:t>
            </a:r>
            <a:r>
              <a:rPr lang="sr-Latn-RS" sz="2200" dirty="0" smtClean="0">
                <a:solidFill>
                  <a:srgbClr val="FF0000"/>
                </a:solidFill>
              </a:rPr>
              <a:t> </a:t>
            </a:r>
            <a:r>
              <a:rPr lang="en-US" sz="2200" dirty="0" smtClean="0">
                <a:solidFill>
                  <a:srgbClr val="FF0000"/>
                </a:solidFill>
              </a:rPr>
              <a:t>patient </a:t>
            </a:r>
            <a:r>
              <a:rPr lang="en-US" sz="2200" dirty="0">
                <a:solidFill>
                  <a:srgbClr val="FF0000"/>
                </a:solidFill>
              </a:rPr>
              <a:t>not to receive the treatment seems perverse or foolish, it must be </a:t>
            </a:r>
            <a:r>
              <a:rPr lang="en-US" sz="2200" dirty="0" smtClean="0">
                <a:solidFill>
                  <a:srgbClr val="FF0000"/>
                </a:solidFill>
              </a:rPr>
              <a:t>respected</a:t>
            </a:r>
            <a:endParaRPr lang="sr-Latn-RS" sz="2200" dirty="0" smtClean="0">
              <a:solidFill>
                <a:srgbClr val="FF0000"/>
              </a:solidFill>
            </a:endParaRPr>
          </a:p>
          <a:p>
            <a:r>
              <a:rPr lang="en-US" sz="2200" dirty="0"/>
              <a:t>Note, however, that respect of autonomy does not mean that patients have the </a:t>
            </a:r>
            <a:r>
              <a:rPr lang="en-US" sz="2200" dirty="0" smtClean="0"/>
              <a:t>right</a:t>
            </a:r>
            <a:r>
              <a:rPr lang="sr-Latn-RS" sz="2200" dirty="0" smtClean="0"/>
              <a:t> </a:t>
            </a:r>
            <a:r>
              <a:rPr lang="en-US" sz="2200" dirty="0" smtClean="0"/>
              <a:t>to </a:t>
            </a:r>
            <a:r>
              <a:rPr lang="en-US" sz="2200" dirty="0"/>
              <a:t>demand treatment that they want.</a:t>
            </a:r>
            <a:endParaRPr lang="en-US" sz="2200" dirty="0">
              <a:solidFill>
                <a:srgbClr val="FF0000"/>
              </a:solidFill>
            </a:endParaRPr>
          </a:p>
        </p:txBody>
      </p:sp>
    </p:spTree>
    <p:extLst>
      <p:ext uri="{BB962C8B-B14F-4D97-AF65-F5344CB8AC3E}">
        <p14:creationId xmlns:p14="http://schemas.microsoft.com/office/powerpoint/2010/main" xmlns="" val="623814276"/>
      </p:ext>
    </p:extLst>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09800" y="152400"/>
            <a:ext cx="7772400" cy="685800"/>
          </a:xfrm>
        </p:spPr>
        <p:txBody>
          <a:bodyPr/>
          <a:lstStyle/>
          <a:p>
            <a:r>
              <a:rPr lang="en-US" sz="3200" b="1">
                <a:cs typeface="Times New Roman" panose="02020603050405020304" pitchFamily="18" charset="0"/>
              </a:rPr>
              <a:t>STRUCTURE</a:t>
            </a:r>
            <a:r>
              <a:rPr lang="pl-PL" sz="3200" b="1"/>
              <a:t> OF LEGAL TEXTS</a:t>
            </a:r>
            <a:endParaRPr lang="en-GB"/>
          </a:p>
        </p:txBody>
      </p:sp>
      <p:sp>
        <p:nvSpPr>
          <p:cNvPr id="14339" name="Rectangle 3"/>
          <p:cNvSpPr>
            <a:spLocks noGrp="1" noChangeArrowheads="1"/>
          </p:cNvSpPr>
          <p:nvPr>
            <p:ph type="body" idx="1"/>
          </p:nvPr>
        </p:nvSpPr>
        <p:spPr>
          <a:xfrm>
            <a:off x="2209800" y="1981200"/>
            <a:ext cx="7772400" cy="4648200"/>
          </a:xfrm>
        </p:spPr>
        <p:txBody>
          <a:bodyPr>
            <a:normAutofit/>
          </a:bodyPr>
          <a:lstStyle/>
          <a:p>
            <a:pPr marL="609600" indent="-609600">
              <a:buFontTx/>
              <a:buAutoNum type="arabicPeriod"/>
            </a:pPr>
            <a:r>
              <a:rPr lang="en-US" sz="2200" b="1" dirty="0">
                <a:cs typeface="Times New Roman" panose="02020603050405020304" pitchFamily="18" charset="0"/>
              </a:rPr>
              <a:t>Title</a:t>
            </a:r>
            <a:r>
              <a:rPr lang="pl-PL" sz="2200" dirty="0"/>
              <a:t> (type, date of normative act, subject matter, issuing organ)</a:t>
            </a:r>
          </a:p>
          <a:p>
            <a:pPr marL="609600" indent="-609600">
              <a:buFontTx/>
              <a:buAutoNum type="arabicPeriod"/>
            </a:pPr>
            <a:r>
              <a:rPr lang="pl-PL" sz="2200" b="1" dirty="0"/>
              <a:t>Statement of legal grounds</a:t>
            </a:r>
          </a:p>
          <a:p>
            <a:pPr marL="609600" indent="-609600">
              <a:buFontTx/>
              <a:buAutoNum type="arabicPeriod"/>
            </a:pPr>
            <a:r>
              <a:rPr lang="pl-PL" sz="2200" b="1" dirty="0"/>
              <a:t>P</a:t>
            </a:r>
            <a:r>
              <a:rPr lang="en-US" sz="2200" b="1" dirty="0" err="1">
                <a:cs typeface="Times New Roman" panose="02020603050405020304" pitchFamily="18" charset="0"/>
              </a:rPr>
              <a:t>rovisions</a:t>
            </a:r>
            <a:r>
              <a:rPr lang="en-US" sz="2200" b="1" dirty="0">
                <a:cs typeface="Times New Roman" panose="02020603050405020304" pitchFamily="18" charset="0"/>
              </a:rPr>
              <a:t> concerning the essence of the act</a:t>
            </a:r>
            <a:r>
              <a:rPr lang="pl-PL" sz="2200" b="1" dirty="0"/>
              <a:t>:</a:t>
            </a:r>
            <a:r>
              <a:rPr lang="pl-PL" sz="2200" dirty="0"/>
              <a:t> general, specific (substantive, organizational, </a:t>
            </a:r>
            <a:r>
              <a:rPr lang="en-GB" sz="2200" b="1" dirty="0"/>
              <a:t> </a:t>
            </a:r>
            <a:r>
              <a:rPr lang="pl-PL" sz="2200" dirty="0"/>
              <a:t>procedural), penal</a:t>
            </a:r>
          </a:p>
          <a:p>
            <a:pPr marL="609600" indent="-609600">
              <a:buFontTx/>
              <a:buAutoNum type="arabicPeriod"/>
            </a:pPr>
            <a:r>
              <a:rPr lang="pl-PL" sz="2200" b="1" dirty="0"/>
              <a:t>P</a:t>
            </a:r>
            <a:r>
              <a:rPr lang="en-US" sz="2200" b="1" dirty="0" err="1">
                <a:cs typeface="Times New Roman" panose="02020603050405020304" pitchFamily="18" charset="0"/>
              </a:rPr>
              <a:t>rovisions</a:t>
            </a:r>
            <a:r>
              <a:rPr lang="en-US" sz="2200" b="1" dirty="0">
                <a:cs typeface="Times New Roman" panose="02020603050405020304" pitchFamily="18" charset="0"/>
              </a:rPr>
              <a:t> amending</a:t>
            </a:r>
            <a:r>
              <a:rPr lang="en-US" sz="2200" dirty="0">
                <a:cs typeface="Times New Roman" panose="02020603050405020304" pitchFamily="18" charset="0"/>
              </a:rPr>
              <a:t> heretofore provisions</a:t>
            </a:r>
            <a:endParaRPr lang="pl-PL" sz="2200" dirty="0"/>
          </a:p>
          <a:p>
            <a:pPr marL="609600" indent="-609600">
              <a:buFontTx/>
              <a:buAutoNum type="arabicPeriod"/>
            </a:pPr>
            <a:r>
              <a:rPr lang="pl-PL" sz="2200" b="1" dirty="0"/>
              <a:t>In</a:t>
            </a:r>
            <a:r>
              <a:rPr lang="en-US" sz="2200" b="1" dirty="0" err="1">
                <a:cs typeface="Times New Roman" panose="02020603050405020304" pitchFamily="18" charset="0"/>
              </a:rPr>
              <a:t>terim</a:t>
            </a:r>
            <a:r>
              <a:rPr lang="en-US" sz="2200" b="1" dirty="0">
                <a:cs typeface="Times New Roman" panose="02020603050405020304" pitchFamily="18" charset="0"/>
              </a:rPr>
              <a:t>/transitional provisions</a:t>
            </a:r>
            <a:endParaRPr lang="pl-PL" sz="2200" b="1" dirty="0"/>
          </a:p>
          <a:p>
            <a:pPr marL="609600" indent="-609600">
              <a:buFontTx/>
              <a:buAutoNum type="arabicPeriod"/>
            </a:pPr>
            <a:r>
              <a:rPr lang="pl-PL" sz="2200" b="1" dirty="0"/>
              <a:t>F</a:t>
            </a:r>
            <a:r>
              <a:rPr lang="en-US" sz="2200" b="1" dirty="0" err="1">
                <a:cs typeface="Times New Roman" panose="02020603050405020304" pitchFamily="18" charset="0"/>
              </a:rPr>
              <a:t>inal</a:t>
            </a:r>
            <a:r>
              <a:rPr lang="en-US" sz="2200" b="1" dirty="0">
                <a:cs typeface="Times New Roman" panose="02020603050405020304" pitchFamily="18" charset="0"/>
              </a:rPr>
              <a:t> provisions</a:t>
            </a:r>
            <a:r>
              <a:rPr lang="pl-PL" sz="2200" b="1" dirty="0"/>
              <a:t>: </a:t>
            </a:r>
            <a:r>
              <a:rPr lang="pl-PL" sz="2200" dirty="0"/>
              <a:t>derogating, provisions on entry into force.</a:t>
            </a:r>
            <a:endParaRPr lang="en-GB" sz="2200" dirty="0"/>
          </a:p>
        </p:txBody>
      </p:sp>
    </p:spTree>
    <p:extLst>
      <p:ext uri="{BB962C8B-B14F-4D97-AF65-F5344CB8AC3E}">
        <p14:creationId xmlns:p14="http://schemas.microsoft.com/office/powerpoint/2010/main" xmlns="" val="3220667673"/>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166910" y="285728"/>
            <a:ext cx="9146380" cy="1020762"/>
          </a:xfrm>
        </p:spPr>
        <p:txBody>
          <a:bodyPr/>
          <a:lstStyle/>
          <a:p>
            <a:r>
              <a:rPr lang="en-US" b="1">
                <a:solidFill>
                  <a:srgbClr val="FF0000"/>
                </a:solidFill>
                <a:cs typeface="Times New Roman" panose="02020603050405020304" pitchFamily="18" charset="0"/>
              </a:rPr>
              <a:t>Technical units</a:t>
            </a:r>
            <a:r>
              <a:rPr lang="en-US">
                <a:solidFill>
                  <a:srgbClr val="FF0000"/>
                </a:solidFill>
                <a:cs typeface="Times New Roman" panose="02020603050405020304" pitchFamily="18" charset="0"/>
              </a:rPr>
              <a:t> of legal texts</a:t>
            </a:r>
            <a:r>
              <a:rPr lang="en-GB">
                <a:solidFill>
                  <a:srgbClr val="FF0000"/>
                </a:solidFill>
                <a:cs typeface="Times New Roman" panose="02020603050405020304" pitchFamily="18" charset="0"/>
              </a:rPr>
              <a:t> </a:t>
            </a:r>
            <a:r>
              <a:rPr lang="pl-PL">
                <a:solidFill>
                  <a:srgbClr val="FF0000"/>
                </a:solidFill>
              </a:rPr>
              <a:t>:</a:t>
            </a:r>
            <a:endParaRPr lang="en-GB">
              <a:solidFill>
                <a:srgbClr val="FF0000"/>
              </a:solidFill>
            </a:endParaRPr>
          </a:p>
        </p:txBody>
      </p:sp>
      <p:sp>
        <p:nvSpPr>
          <p:cNvPr id="15363" name="Rectangle 3"/>
          <p:cNvSpPr>
            <a:spLocks noGrp="1" noChangeArrowheads="1"/>
          </p:cNvSpPr>
          <p:nvPr>
            <p:ph type="body" idx="1"/>
          </p:nvPr>
        </p:nvSpPr>
        <p:spPr/>
        <p:txBody>
          <a:bodyPr/>
          <a:lstStyle/>
          <a:p>
            <a:pPr marL="609600" indent="-609600">
              <a:buFontTx/>
              <a:buAutoNum type="arabicPeriod"/>
            </a:pPr>
            <a:r>
              <a:rPr lang="pl-PL" sz="4000" dirty="0">
                <a:solidFill>
                  <a:srgbClr val="FF0000"/>
                </a:solidFill>
              </a:rPr>
              <a:t>Article (art.)</a:t>
            </a:r>
          </a:p>
          <a:p>
            <a:pPr marL="609600" indent="-609600">
              <a:buFontTx/>
              <a:buAutoNum type="arabicPeriod"/>
            </a:pPr>
            <a:r>
              <a:rPr lang="pl-PL" sz="4000" dirty="0">
                <a:solidFill>
                  <a:srgbClr val="FF0000"/>
                </a:solidFill>
              </a:rPr>
              <a:t>Paragraph (</a:t>
            </a:r>
            <a:r>
              <a:rPr lang="pl-PL" sz="4000" dirty="0">
                <a:solidFill>
                  <a:srgbClr val="FF0000"/>
                </a:solidFill>
                <a:cs typeface="Times New Roman" panose="02020603050405020304" pitchFamily="18" charset="0"/>
              </a:rPr>
              <a:t>§</a:t>
            </a:r>
            <a:r>
              <a:rPr lang="pl-PL" sz="4000" dirty="0">
                <a:solidFill>
                  <a:srgbClr val="FF0000"/>
                </a:solidFill>
              </a:rPr>
              <a:t>)</a:t>
            </a:r>
          </a:p>
          <a:p>
            <a:pPr marL="609600" indent="-609600">
              <a:buFontTx/>
              <a:buAutoNum type="arabicPeriod"/>
            </a:pPr>
            <a:r>
              <a:rPr lang="pl-PL" sz="4000" dirty="0">
                <a:solidFill>
                  <a:srgbClr val="FF0000"/>
                </a:solidFill>
              </a:rPr>
              <a:t>Point/item (e.g. „1”)</a:t>
            </a:r>
          </a:p>
          <a:p>
            <a:pPr marL="609600" indent="-609600">
              <a:buFontTx/>
              <a:buAutoNum type="arabicPeriod"/>
            </a:pPr>
            <a:r>
              <a:rPr lang="pl-PL" sz="4000" dirty="0">
                <a:solidFill>
                  <a:srgbClr val="FF0000"/>
                </a:solidFill>
              </a:rPr>
              <a:t>Letter (e.g. „a”).</a:t>
            </a:r>
          </a:p>
          <a:p>
            <a:pPr marL="609600" indent="-609600">
              <a:buFontTx/>
              <a:buAutoNum type="arabicPeriod"/>
            </a:pPr>
            <a:endParaRPr lang="en-GB" sz="4000" dirty="0"/>
          </a:p>
        </p:txBody>
      </p:sp>
    </p:spTree>
    <p:extLst>
      <p:ext uri="{BB962C8B-B14F-4D97-AF65-F5344CB8AC3E}">
        <p14:creationId xmlns:p14="http://schemas.microsoft.com/office/powerpoint/2010/main" xmlns="" val="3097408874"/>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b="1" dirty="0">
                <a:solidFill>
                  <a:srgbClr val="FF0000"/>
                </a:solidFill>
                <a:cs typeface="Times New Roman" panose="02020603050405020304" pitchFamily="18" charset="0"/>
              </a:rPr>
              <a:t>Subject of law</a:t>
            </a:r>
            <a:r>
              <a:rPr lang="pl-PL" b="1" dirty="0">
                <a:solidFill>
                  <a:schemeClr val="tx1"/>
                </a:solidFill>
              </a:rPr>
              <a:t/>
            </a:r>
            <a:br>
              <a:rPr lang="pl-PL" b="1" dirty="0">
                <a:solidFill>
                  <a:schemeClr val="tx1"/>
                </a:solidFill>
              </a:rPr>
            </a:br>
            <a:r>
              <a:rPr lang="en-US" dirty="0">
                <a:cs typeface="Times New Roman" panose="02020603050405020304" pitchFamily="18" charset="0"/>
              </a:rPr>
              <a:t>– the </a:t>
            </a:r>
            <a:r>
              <a:rPr lang="en-US" b="1" dirty="0">
                <a:cs typeface="Times New Roman" panose="02020603050405020304" pitchFamily="18" charset="0"/>
              </a:rPr>
              <a:t>addressee</a:t>
            </a:r>
            <a:r>
              <a:rPr lang="en-US" dirty="0">
                <a:cs typeface="Times New Roman" panose="02020603050405020304" pitchFamily="18" charset="0"/>
              </a:rPr>
              <a:t> of a legal norm, a person or entity to which a legally binding directive (norm) of conduct is directed</a:t>
            </a:r>
            <a:r>
              <a:rPr lang="pl-PL" dirty="0"/>
              <a:t>; </a:t>
            </a:r>
            <a:r>
              <a:rPr lang="en-US" b="1" dirty="0">
                <a:solidFill>
                  <a:srgbClr val="FF0000"/>
                </a:solidFill>
                <a:cs typeface="Times New Roman" panose="02020603050405020304" pitchFamily="18" charset="0"/>
              </a:rPr>
              <a:t>carrier of legal rights and obligations</a:t>
            </a:r>
            <a:r>
              <a:rPr lang="pl-PL" b="1" dirty="0">
                <a:solidFill>
                  <a:srgbClr val="FF0000"/>
                </a:solidFill>
              </a:rPr>
              <a:t>.</a:t>
            </a:r>
            <a:r>
              <a:rPr lang="pl-PL" dirty="0">
                <a:solidFill>
                  <a:srgbClr val="FF0000"/>
                </a:solidFill>
              </a:rPr>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62320324"/>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2209800" y="304800"/>
            <a:ext cx="7772400" cy="990600"/>
          </a:xfrm>
        </p:spPr>
        <p:txBody>
          <a:bodyPr/>
          <a:lstStyle/>
          <a:p>
            <a:r>
              <a:rPr lang="en-US" sz="4000" b="1" dirty="0">
                <a:cs typeface="Times New Roman" panose="02020603050405020304" pitchFamily="18" charset="0"/>
              </a:rPr>
              <a:t>Subjects of law</a:t>
            </a:r>
            <a:r>
              <a:rPr lang="en-US" sz="4000" dirty="0">
                <a:cs typeface="Times New Roman" panose="02020603050405020304" pitchFamily="18" charset="0"/>
              </a:rPr>
              <a:t> </a:t>
            </a:r>
            <a:endParaRPr lang="pl-PL" sz="4000" dirty="0">
              <a:cs typeface="Times New Roman" panose="02020603050405020304" pitchFamily="18" charset="0"/>
            </a:endParaRPr>
          </a:p>
        </p:txBody>
      </p:sp>
      <p:sp>
        <p:nvSpPr>
          <p:cNvPr id="67587" name="Rectangle 3"/>
          <p:cNvSpPr>
            <a:spLocks noGrp="1" noChangeArrowheads="1"/>
          </p:cNvSpPr>
          <p:nvPr>
            <p:ph type="body" idx="1"/>
          </p:nvPr>
        </p:nvSpPr>
        <p:spPr>
          <a:xfrm>
            <a:off x="1905000" y="1828800"/>
            <a:ext cx="7772400" cy="4191000"/>
          </a:xfrm>
        </p:spPr>
        <p:txBody>
          <a:bodyPr>
            <a:normAutofit fontScale="92500" lnSpcReduction="10000"/>
          </a:bodyPr>
          <a:lstStyle/>
          <a:p>
            <a:pPr algn="just">
              <a:lnSpc>
                <a:spcPct val="90000"/>
              </a:lnSpc>
            </a:pPr>
            <a:r>
              <a:rPr lang="en-US" sz="3600" b="1" dirty="0">
                <a:solidFill>
                  <a:srgbClr val="FF0000"/>
                </a:solidFill>
              </a:rPr>
              <a:t>natural </a:t>
            </a:r>
            <a:r>
              <a:rPr lang="sr-Latn-RS" sz="3600" b="1" dirty="0" smtClean="0">
                <a:solidFill>
                  <a:srgbClr val="FF0000"/>
                </a:solidFill>
              </a:rPr>
              <a:t>(physical) </a:t>
            </a:r>
            <a:r>
              <a:rPr lang="en-US" sz="3600" b="1" dirty="0" smtClean="0">
                <a:solidFill>
                  <a:srgbClr val="FF0000"/>
                </a:solidFill>
              </a:rPr>
              <a:t>persons</a:t>
            </a:r>
            <a:r>
              <a:rPr lang="en-US" sz="3600" dirty="0" smtClean="0">
                <a:solidFill>
                  <a:srgbClr val="FF0000"/>
                </a:solidFill>
              </a:rPr>
              <a:t> </a:t>
            </a:r>
            <a:r>
              <a:rPr lang="en-US" sz="3600" dirty="0"/>
              <a:t>– human being</a:t>
            </a:r>
            <a:r>
              <a:rPr lang="pl-PL" sz="3600" dirty="0"/>
              <a:t>s</a:t>
            </a:r>
            <a:r>
              <a:rPr lang="en-US" sz="3600" dirty="0"/>
              <a:t>, generally since the moment of birth till death</a:t>
            </a:r>
            <a:endParaRPr lang="pl-PL" sz="3600" dirty="0"/>
          </a:p>
          <a:p>
            <a:pPr algn="just">
              <a:lnSpc>
                <a:spcPct val="90000"/>
              </a:lnSpc>
            </a:pPr>
            <a:r>
              <a:rPr lang="en-US" sz="3600" b="1" dirty="0">
                <a:solidFill>
                  <a:srgbClr val="FF0000"/>
                </a:solidFill>
              </a:rPr>
              <a:t>legal (juridical) persons </a:t>
            </a:r>
            <a:r>
              <a:rPr lang="en-US" sz="3600" b="1" dirty="0"/>
              <a:t>(entities)</a:t>
            </a:r>
            <a:r>
              <a:rPr lang="en-US" sz="3600" dirty="0"/>
              <a:t> – organizational units granted the status of a legal person </a:t>
            </a:r>
            <a:endParaRPr lang="pl-PL" sz="3600" dirty="0"/>
          </a:p>
          <a:p>
            <a:pPr algn="just">
              <a:lnSpc>
                <a:spcPct val="90000"/>
              </a:lnSpc>
            </a:pPr>
            <a:r>
              <a:rPr lang="en-US" sz="3600" b="1" dirty="0"/>
              <a:t>other organizational units</a:t>
            </a:r>
            <a:r>
              <a:rPr lang="en-US" sz="3600" dirty="0"/>
              <a:t>, not granted the status of legal person, but empowered to carry some rights or obligations</a:t>
            </a:r>
            <a:endParaRPr lang="pl-PL" sz="3600" dirty="0"/>
          </a:p>
        </p:txBody>
      </p:sp>
    </p:spTree>
    <p:extLst>
      <p:ext uri="{BB962C8B-B14F-4D97-AF65-F5344CB8AC3E}">
        <p14:creationId xmlns:p14="http://schemas.microsoft.com/office/powerpoint/2010/main" xmlns="" val="53169032"/>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p:txBody>
          <a:bodyPr/>
          <a:lstStyle/>
          <a:p>
            <a:r>
              <a:rPr lang="en-US" b="1">
                <a:solidFill>
                  <a:schemeClr val="tx1"/>
                </a:solidFill>
                <a:cs typeface="Times New Roman" panose="02020603050405020304" pitchFamily="18" charset="0"/>
              </a:rPr>
              <a:t>Objects</a:t>
            </a:r>
            <a:r>
              <a:rPr lang="en-US">
                <a:solidFill>
                  <a:schemeClr val="tx1"/>
                </a:solidFill>
                <a:cs typeface="Times New Roman" panose="02020603050405020304" pitchFamily="18" charset="0"/>
              </a:rPr>
              <a:t> of</a:t>
            </a:r>
            <a:r>
              <a:rPr lang="en-US">
                <a:cs typeface="Times New Roman" panose="02020603050405020304" pitchFamily="18" charset="0"/>
              </a:rPr>
              <a:t> norms of law </a:t>
            </a:r>
            <a:endParaRPr lang="pl-PL">
              <a:cs typeface="Times New Roman" panose="02020603050405020304" pitchFamily="18" charset="0"/>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93302046"/>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600200" y="1676400"/>
            <a:ext cx="10058400" cy="2362200"/>
          </a:xfrm>
        </p:spPr>
        <p:txBody>
          <a:bodyPr/>
          <a:lstStyle/>
          <a:p>
            <a:pPr algn="just"/>
            <a:r>
              <a:rPr lang="en-US" b="1" dirty="0">
                <a:solidFill>
                  <a:srgbClr val="FF0000"/>
                </a:solidFill>
                <a:cs typeface="Times New Roman" panose="02020603050405020304" pitchFamily="18" charset="0"/>
              </a:rPr>
              <a:t>Legal duty</a:t>
            </a:r>
            <a:r>
              <a:rPr lang="en-US" dirty="0">
                <a:solidFill>
                  <a:srgbClr val="FF0000"/>
                </a:solidFill>
                <a:cs typeface="Times New Roman" panose="02020603050405020304" pitchFamily="18" charset="0"/>
              </a:rPr>
              <a:t> </a:t>
            </a:r>
            <a:r>
              <a:rPr lang="en-US" dirty="0">
                <a:cs typeface="Times New Roman" panose="02020603050405020304" pitchFamily="18" charset="0"/>
              </a:rPr>
              <a:t>– </a:t>
            </a:r>
            <a:r>
              <a:rPr lang="en-US" dirty="0">
                <a:solidFill>
                  <a:srgbClr val="FF0000"/>
                </a:solidFill>
                <a:cs typeface="Times New Roman" panose="02020603050405020304" pitchFamily="18" charset="0"/>
              </a:rPr>
              <a:t>a kind of behavior (conduct) which is described in the disposition of the norm </a:t>
            </a:r>
            <a:r>
              <a:rPr lang="en-US" dirty="0">
                <a:cs typeface="Times New Roman" panose="02020603050405020304" pitchFamily="18" charset="0"/>
              </a:rPr>
              <a:t>and is demanded by the legislator from the addressee of a legal norm in circumstances described in the hypothesis of the norm.</a:t>
            </a:r>
            <a:endParaRPr lang="pl-PL" dirty="0">
              <a:cs typeface="Times New Roman" panose="02020603050405020304" pitchFamily="18" charset="0"/>
            </a:endParaRPr>
          </a:p>
        </p:txBody>
      </p:sp>
    </p:spTree>
    <p:extLst>
      <p:ext uri="{BB962C8B-B14F-4D97-AF65-F5344CB8AC3E}">
        <p14:creationId xmlns:p14="http://schemas.microsoft.com/office/powerpoint/2010/main" xmlns="" val="2731127325"/>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219200" y="1524000"/>
            <a:ext cx="10287000" cy="2667000"/>
          </a:xfrm>
        </p:spPr>
        <p:txBody>
          <a:bodyPr/>
          <a:lstStyle/>
          <a:p>
            <a:r>
              <a:rPr lang="en-US" b="1" dirty="0">
                <a:solidFill>
                  <a:srgbClr val="FF0000"/>
                </a:solidFill>
                <a:cs typeface="Times New Roman" panose="02020603050405020304" pitchFamily="18" charset="0"/>
              </a:rPr>
              <a:t>Legal right</a:t>
            </a:r>
            <a:r>
              <a:rPr lang="en-US" dirty="0">
                <a:solidFill>
                  <a:srgbClr val="FF0000"/>
                </a:solidFill>
                <a:cs typeface="Times New Roman" panose="02020603050405020304" pitchFamily="18" charset="0"/>
              </a:rPr>
              <a:t> </a:t>
            </a:r>
            <a:r>
              <a:rPr lang="en-US" dirty="0">
                <a:cs typeface="Times New Roman" panose="02020603050405020304" pitchFamily="18" charset="0"/>
              </a:rPr>
              <a:t>– legal entitlement (possibility, freedom) to do something or to refrain from doing something (to obtain something from somebody, to behave in a certain way, to refrain</a:t>
            </a:r>
            <a:r>
              <a:rPr lang="pl-PL" dirty="0"/>
              <a:t> from doing something).</a:t>
            </a:r>
            <a:r>
              <a:rPr lang="en-US" dirty="0">
                <a:cs typeface="Times New Roman" panose="02020603050405020304" pitchFamily="18" charset="0"/>
              </a:rPr>
              <a:t> </a:t>
            </a:r>
            <a:endParaRPr lang="pl-PL" dirty="0">
              <a:cs typeface="Times New Roman" panose="02020603050405020304" pitchFamily="18" charset="0"/>
            </a:endParaRPr>
          </a:p>
        </p:txBody>
      </p:sp>
    </p:spTree>
    <p:extLst>
      <p:ext uri="{BB962C8B-B14F-4D97-AF65-F5344CB8AC3E}">
        <p14:creationId xmlns:p14="http://schemas.microsoft.com/office/powerpoint/2010/main" xmlns="" val="2986551257"/>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309654" y="1500174"/>
            <a:ext cx="10363200" cy="2590800"/>
          </a:xfrm>
        </p:spPr>
        <p:txBody>
          <a:bodyPr/>
          <a:lstStyle/>
          <a:p>
            <a:pPr algn="l"/>
            <a:r>
              <a:rPr lang="en-US" b="1" dirty="0">
                <a:cs typeface="Times New Roman" panose="02020603050405020304" pitchFamily="18" charset="0"/>
              </a:rPr>
              <a:t>Legal responsibility</a:t>
            </a:r>
            <a:r>
              <a:rPr lang="en-US" dirty="0">
                <a:cs typeface="Times New Roman" panose="02020603050405020304" pitchFamily="18" charset="0"/>
              </a:rPr>
              <a:t> – negative legal consequences of conduct not complying with the norms of law:</a:t>
            </a:r>
            <a:r>
              <a:rPr lang="pl-PL" dirty="0">
                <a:cs typeface="Times New Roman" panose="02020603050405020304" pitchFamily="18" charset="0"/>
              </a:rPr>
              <a:t/>
            </a:r>
            <a:br>
              <a:rPr lang="pl-PL" dirty="0">
                <a:cs typeface="Times New Roman" panose="02020603050405020304" pitchFamily="18" charset="0"/>
              </a:rPr>
            </a:br>
            <a:r>
              <a:rPr lang="en-US" b="1" dirty="0"/>
              <a:t>legal effects</a:t>
            </a:r>
            <a:r>
              <a:rPr lang="en-US" dirty="0"/>
              <a:t> (</a:t>
            </a:r>
            <a:r>
              <a:rPr lang="pl-PL" dirty="0"/>
              <a:t>e.g. </a:t>
            </a:r>
            <a:r>
              <a:rPr lang="en-US" dirty="0"/>
              <a:t>obligation to compensate for a done damage)</a:t>
            </a:r>
            <a:r>
              <a:rPr lang="pl-PL" dirty="0"/>
              <a:t/>
            </a:r>
            <a:br>
              <a:rPr lang="pl-PL" dirty="0"/>
            </a:br>
            <a:r>
              <a:rPr lang="en-US" b="1" dirty="0"/>
              <a:t>legal sanctions</a:t>
            </a:r>
            <a:r>
              <a:rPr lang="en-US" dirty="0"/>
              <a:t>: penal/criminal</a:t>
            </a:r>
            <a:r>
              <a:rPr lang="pl-PL" dirty="0"/>
              <a:t>, </a:t>
            </a:r>
            <a:r>
              <a:rPr lang="en-US" dirty="0"/>
              <a:t>enforcement</a:t>
            </a:r>
            <a:r>
              <a:rPr lang="pl-PL" dirty="0"/>
              <a:t>,</a:t>
            </a:r>
            <a:r>
              <a:rPr lang="en-US" dirty="0"/>
              <a:t> invalidity</a:t>
            </a:r>
            <a:endParaRPr lang="pl-PL" dirty="0"/>
          </a:p>
        </p:txBody>
      </p:sp>
    </p:spTree>
    <p:extLst>
      <p:ext uri="{BB962C8B-B14F-4D97-AF65-F5344CB8AC3E}">
        <p14:creationId xmlns:p14="http://schemas.microsoft.com/office/powerpoint/2010/main" xmlns="" val="3262416529"/>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solidFill>
                  <a:srgbClr val="FF0000"/>
                </a:solidFill>
              </a:rPr>
              <a:t>H</a:t>
            </a:r>
            <a:r>
              <a:rPr lang="en-US" b="1" dirty="0" err="1" smtClean="0">
                <a:solidFill>
                  <a:srgbClr val="FF0000"/>
                </a:solidFill>
              </a:rPr>
              <a:t>ealth</a:t>
            </a:r>
            <a:r>
              <a:rPr lang="sr-Latn-RS" b="1" dirty="0" smtClean="0">
                <a:solidFill>
                  <a:srgbClr val="FF0000"/>
                </a:solidFill>
              </a:rPr>
              <a:t>care</a:t>
            </a:r>
            <a:r>
              <a:rPr lang="en-US" b="1" dirty="0" smtClean="0">
                <a:solidFill>
                  <a:srgbClr val="FF0000"/>
                </a:solidFill>
              </a:rPr>
              <a:t> l</a:t>
            </a:r>
            <a:r>
              <a:rPr lang="sr-Latn-RS" b="1" dirty="0" smtClean="0">
                <a:solidFill>
                  <a:srgbClr val="FF0000"/>
                </a:solidFill>
              </a:rPr>
              <a:t>egislation</a:t>
            </a:r>
            <a:r>
              <a:rPr lang="en-US" dirty="0" smtClean="0">
                <a:solidFill>
                  <a:srgbClr val="FF0000"/>
                </a:solidFill>
              </a:rPr>
              <a:t> deal</a:t>
            </a:r>
            <a:r>
              <a:rPr lang="sr-Latn-RS" dirty="0" smtClean="0">
                <a:solidFill>
                  <a:srgbClr val="FF0000"/>
                </a:solidFill>
              </a:rPr>
              <a:t>s </a:t>
            </a:r>
            <a:r>
              <a:rPr lang="en-US" dirty="0" smtClean="0">
                <a:solidFill>
                  <a:srgbClr val="FF0000"/>
                </a:solidFill>
              </a:rPr>
              <a:t>with </a:t>
            </a:r>
            <a:r>
              <a:rPr lang="en-US" dirty="0">
                <a:solidFill>
                  <a:srgbClr val="FF0000"/>
                </a:solidFill>
              </a:rPr>
              <a:t>various aspects of health care, including the practices of caregivers and the rights of patients.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81482990"/>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cap="all" dirty="0" smtClean="0"/>
              <a:t>HEALTH LEGISLATION</a:t>
            </a:r>
            <a:r>
              <a:rPr lang="sr-Latn-RS" sz="4000" cap="all" dirty="0" smtClean="0"/>
              <a:t> in serbia</a:t>
            </a:r>
            <a:endParaRPr lang="en-US" dirty="0"/>
          </a:p>
        </p:txBody>
      </p:sp>
      <p:sp>
        <p:nvSpPr>
          <p:cNvPr id="4" name="Content Placeholder 3"/>
          <p:cNvSpPr>
            <a:spLocks noGrp="1"/>
          </p:cNvSpPr>
          <p:nvPr>
            <p:ph idx="1"/>
          </p:nvPr>
        </p:nvSpPr>
        <p:spPr/>
        <p:txBody>
          <a:bodyPr/>
          <a:lstStyle/>
          <a:p>
            <a:r>
              <a:rPr lang="en-US" sz="2400" dirty="0"/>
              <a:t>Healthcare law</a:t>
            </a:r>
          </a:p>
          <a:p>
            <a:r>
              <a:rPr lang="en-US" sz="2400" dirty="0"/>
              <a:t>Law on health insurance</a:t>
            </a:r>
          </a:p>
          <a:p>
            <a:r>
              <a:rPr lang="en-US" sz="2400" dirty="0"/>
              <a:t>Law on health documentation and records in the field of health</a:t>
            </a:r>
          </a:p>
          <a:p>
            <a:r>
              <a:rPr lang="en-US" sz="2400" dirty="0"/>
              <a:t>Law on the rights of patients</a:t>
            </a:r>
          </a:p>
          <a:p>
            <a:r>
              <a:rPr lang="en-US" sz="2400" dirty="0"/>
              <a:t>Law on the protection of persons with mental disabilities of the Republic Serbia</a:t>
            </a:r>
          </a:p>
          <a:p>
            <a:endParaRPr lang="en-US" dirty="0"/>
          </a:p>
        </p:txBody>
      </p:sp>
    </p:spTree>
    <p:extLst>
      <p:ext uri="{BB962C8B-B14F-4D97-AF65-F5344CB8AC3E}">
        <p14:creationId xmlns:p14="http://schemas.microsoft.com/office/powerpoint/2010/main" xmlns="" val="298933049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Latn-RS" dirty="0" smtClean="0">
                <a:solidFill>
                  <a:srgbClr val="FF0000"/>
                </a:solidFill>
              </a:rPr>
              <a:t>EXAMPLE: </a:t>
            </a:r>
            <a:r>
              <a:rPr lang="sr-Latn-RS" dirty="0" smtClean="0"/>
              <a:t>AUTHONOMY</a:t>
            </a:r>
            <a:endParaRPr lang="en-US" dirty="0"/>
          </a:p>
        </p:txBody>
      </p:sp>
      <p:sp>
        <p:nvSpPr>
          <p:cNvPr id="4" name="Subtitle 3"/>
          <p:cNvSpPr>
            <a:spLocks noGrp="1"/>
          </p:cNvSpPr>
          <p:nvPr>
            <p:ph type="subTitle" idx="1"/>
          </p:nvPr>
        </p:nvSpPr>
        <p:spPr>
          <a:xfrm>
            <a:off x="1676400" y="5410200"/>
            <a:ext cx="9146381" cy="1066800"/>
          </a:xfrm>
        </p:spPr>
        <p:txBody>
          <a:bodyPr>
            <a:normAutofit lnSpcReduction="10000"/>
          </a:bodyPr>
          <a:lstStyle/>
          <a:p>
            <a:r>
              <a:rPr lang="en-US" b="1" i="1" dirty="0"/>
              <a:t>St George’s Healthcare NHS Trust </a:t>
            </a:r>
            <a:r>
              <a:rPr lang="en-US" b="1" dirty="0"/>
              <a:t>v. </a:t>
            </a:r>
            <a:r>
              <a:rPr lang="en-US" b="1" i="1" dirty="0"/>
              <a:t>S </a:t>
            </a:r>
            <a:r>
              <a:rPr lang="en-US" b="1" dirty="0"/>
              <a:t>[1998] 3 All ER 673</a:t>
            </a:r>
          </a:p>
          <a:p>
            <a:endParaRPr lang="sr-Latn-RS" b="1" dirty="0" smtClean="0"/>
          </a:p>
          <a:p>
            <a:r>
              <a:rPr lang="en-US" b="1" dirty="0" smtClean="0"/>
              <a:t>Concerning</a:t>
            </a:r>
            <a:r>
              <a:rPr lang="en-US" b="1" dirty="0"/>
              <a:t>: whether it was lawful to perform a Caesarean section operation</a:t>
            </a:r>
          </a:p>
          <a:p>
            <a:r>
              <a:rPr lang="en-US" b="1" dirty="0"/>
              <a:t>on a woman without her consent</a:t>
            </a:r>
            <a:endParaRPr lang="en-US" dirty="0"/>
          </a:p>
        </p:txBody>
      </p:sp>
    </p:spTree>
    <p:extLst>
      <p:ext uri="{BB962C8B-B14F-4D97-AF65-F5344CB8AC3E}">
        <p14:creationId xmlns:p14="http://schemas.microsoft.com/office/powerpoint/2010/main" xmlns="" val="1242972768"/>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solidFill>
                  <a:srgbClr val="FF0000"/>
                </a:solidFill>
              </a:rPr>
              <a:t>CASE</a:t>
            </a:r>
            <a:r>
              <a:rPr lang="en-US" dirty="0"/>
              <a:t/>
            </a:r>
            <a:br>
              <a:rPr lang="en-US" dirty="0"/>
            </a:br>
            <a:endParaRPr lang="en-US" dirty="0"/>
          </a:p>
        </p:txBody>
      </p:sp>
      <p:sp>
        <p:nvSpPr>
          <p:cNvPr id="3" name="Content Placeholder 2"/>
          <p:cNvSpPr>
            <a:spLocks noGrp="1"/>
          </p:cNvSpPr>
          <p:nvPr>
            <p:ph idx="1"/>
          </p:nvPr>
        </p:nvSpPr>
        <p:spPr>
          <a:xfrm>
            <a:off x="1521885" y="1600200"/>
            <a:ext cx="9148233" cy="4572000"/>
          </a:xfrm>
        </p:spPr>
        <p:txBody>
          <a:bodyPr>
            <a:normAutofit fontScale="92500" lnSpcReduction="20000"/>
          </a:bodyPr>
          <a:lstStyle/>
          <a:p>
            <a:endParaRPr lang="sr-Latn-RS" sz="2200" i="1" dirty="0" smtClean="0"/>
          </a:p>
          <a:p>
            <a:r>
              <a:rPr lang="en-US" sz="2200" i="1" dirty="0" smtClean="0"/>
              <a:t>S </a:t>
            </a:r>
            <a:r>
              <a:rPr lang="en-US" sz="2200" i="1" dirty="0"/>
              <a:t>was 35 weeks pregnant when she was told she needed to have a </a:t>
            </a:r>
            <a:r>
              <a:rPr lang="en-US" sz="2200" i="1" dirty="0" smtClean="0"/>
              <a:t>Caesarean</a:t>
            </a:r>
            <a:r>
              <a:rPr lang="sr-Latn-RS" sz="2200" i="1" dirty="0" smtClean="0"/>
              <a:t> </a:t>
            </a:r>
            <a:r>
              <a:rPr lang="en-US" sz="2200" i="1" dirty="0" smtClean="0"/>
              <a:t>section </a:t>
            </a:r>
            <a:r>
              <a:rPr lang="en-US" sz="2200" i="1" dirty="0"/>
              <a:t>operation. She was told that without one she and/or the fetus </a:t>
            </a:r>
            <a:r>
              <a:rPr lang="en-US" sz="2200" i="1" dirty="0" smtClean="0"/>
              <a:t>would</a:t>
            </a:r>
            <a:r>
              <a:rPr lang="sr-Latn-RS" sz="2200" i="1" dirty="0" smtClean="0"/>
              <a:t> </a:t>
            </a:r>
            <a:r>
              <a:rPr lang="en-US" sz="2200" i="1" dirty="0" smtClean="0"/>
              <a:t>die</a:t>
            </a:r>
            <a:r>
              <a:rPr lang="en-US" sz="2200" i="1" dirty="0"/>
              <a:t>. She refused to consent. Her doctors assessed her competent to make </a:t>
            </a:r>
            <a:r>
              <a:rPr lang="en-US" sz="2200" i="1" dirty="0" smtClean="0"/>
              <a:t>the</a:t>
            </a:r>
            <a:r>
              <a:rPr lang="sr-Latn-RS" sz="2200" i="1" dirty="0" smtClean="0"/>
              <a:t> </a:t>
            </a:r>
            <a:r>
              <a:rPr lang="en-US" sz="2200" i="1" dirty="0" smtClean="0"/>
              <a:t>decision </a:t>
            </a:r>
            <a:r>
              <a:rPr lang="en-US" sz="2200" i="1" dirty="0"/>
              <a:t>to refuse, but sought judicial approval to perform the operation. </a:t>
            </a:r>
            <a:r>
              <a:rPr lang="en-US" sz="2200" i="1" dirty="0" smtClean="0"/>
              <a:t>This</a:t>
            </a:r>
            <a:r>
              <a:rPr lang="sr-Latn-RS" sz="2200" i="1" dirty="0" smtClean="0"/>
              <a:t> </a:t>
            </a:r>
            <a:r>
              <a:rPr lang="en-US" sz="2200" i="1" dirty="0" smtClean="0"/>
              <a:t>was </a:t>
            </a:r>
            <a:r>
              <a:rPr lang="en-US" sz="2200" i="1" dirty="0"/>
              <a:t>given by Hogg J, and a baby girl was born as a result. After the birth, </a:t>
            </a:r>
            <a:r>
              <a:rPr lang="en-US" sz="2200" i="1" dirty="0" smtClean="0"/>
              <a:t>the</a:t>
            </a:r>
            <a:r>
              <a:rPr lang="sr-Latn-RS" sz="2200" i="1" dirty="0" smtClean="0"/>
              <a:t> </a:t>
            </a:r>
            <a:r>
              <a:rPr lang="en-US" sz="2200" i="1" dirty="0" smtClean="0"/>
              <a:t>mother appealed </a:t>
            </a:r>
            <a:r>
              <a:rPr lang="en-US" sz="2200" i="1" dirty="0"/>
              <a:t>against Hogg J’s decision</a:t>
            </a:r>
            <a:r>
              <a:rPr lang="en-US" sz="2200" i="1" dirty="0" smtClean="0"/>
              <a:t>.</a:t>
            </a:r>
            <a:endParaRPr lang="sr-Latn-RS" sz="2200" i="1" dirty="0" smtClean="0"/>
          </a:p>
          <a:p>
            <a:endParaRPr lang="sr-Latn-RS" sz="2200" i="1" dirty="0"/>
          </a:p>
          <a:p>
            <a:pPr marL="0" indent="0">
              <a:buNone/>
            </a:pPr>
            <a:r>
              <a:rPr lang="en-US" sz="2400" b="1" dirty="0">
                <a:solidFill>
                  <a:srgbClr val="FF0000"/>
                </a:solidFill>
              </a:rPr>
              <a:t>Legal principle</a:t>
            </a:r>
          </a:p>
          <a:p>
            <a:r>
              <a:rPr lang="en-US" sz="2400" dirty="0"/>
              <a:t>The Court of Appeal held that the mother’s detention and the performance </a:t>
            </a:r>
            <a:r>
              <a:rPr lang="en-US" sz="2400" dirty="0" smtClean="0"/>
              <a:t>of</a:t>
            </a:r>
            <a:r>
              <a:rPr lang="sr-Latn-RS" sz="2400" dirty="0" smtClean="0"/>
              <a:t> </a:t>
            </a:r>
            <a:r>
              <a:rPr lang="en-US" sz="2400" dirty="0" smtClean="0"/>
              <a:t>the </a:t>
            </a:r>
            <a:r>
              <a:rPr lang="en-US" sz="2400" dirty="0"/>
              <a:t>operation without her consent was unlawful. They confirmed that </a:t>
            </a:r>
            <a:r>
              <a:rPr lang="en-US" sz="2400" dirty="0" smtClean="0"/>
              <a:t>a</a:t>
            </a:r>
            <a:r>
              <a:rPr lang="sr-Latn-RS" sz="2400" dirty="0" smtClean="0"/>
              <a:t> </a:t>
            </a:r>
            <a:r>
              <a:rPr lang="en-US" sz="2400" dirty="0" smtClean="0"/>
              <a:t>competent </a:t>
            </a:r>
            <a:r>
              <a:rPr lang="en-US" sz="2400" dirty="0"/>
              <a:t>woman had an absolute right to refuse treatment, this was </a:t>
            </a:r>
            <a:r>
              <a:rPr lang="en-US" sz="2400" dirty="0" smtClean="0"/>
              <a:t>not</a:t>
            </a:r>
            <a:r>
              <a:rPr lang="sr-Latn-RS" sz="2400" dirty="0" smtClean="0"/>
              <a:t> </a:t>
            </a:r>
            <a:r>
              <a:rPr lang="en-US" sz="2400" dirty="0" smtClean="0"/>
              <a:t>affected </a:t>
            </a:r>
            <a:r>
              <a:rPr lang="en-US" sz="2400" dirty="0"/>
              <a:t>by the fact she was pregnant. If a competent pregnant </a:t>
            </a:r>
            <a:r>
              <a:rPr lang="en-US" sz="2400" dirty="0" smtClean="0"/>
              <a:t>woman</a:t>
            </a:r>
            <a:r>
              <a:rPr lang="sr-Latn-RS" sz="2400" dirty="0" smtClean="0"/>
              <a:t> </a:t>
            </a:r>
            <a:r>
              <a:rPr lang="en-US" sz="2400" dirty="0" smtClean="0"/>
              <a:t>refuses </a:t>
            </a:r>
            <a:r>
              <a:rPr lang="en-US" sz="2400" dirty="0"/>
              <a:t>to consent to medical intervention, it cannot be imposed upon </a:t>
            </a:r>
            <a:r>
              <a:rPr lang="en-US" sz="2400" dirty="0" smtClean="0"/>
              <a:t>her.</a:t>
            </a:r>
            <a:r>
              <a:rPr lang="sr-Latn-RS" sz="2400" dirty="0" smtClean="0"/>
              <a:t> </a:t>
            </a:r>
            <a:r>
              <a:rPr lang="en-US" sz="2400" dirty="0" smtClean="0"/>
              <a:t>This </a:t>
            </a:r>
            <a:r>
              <a:rPr lang="en-US" sz="2400" dirty="0"/>
              <a:t>is so even if without it she and the fetus will die.</a:t>
            </a:r>
            <a:endParaRPr lang="en-US" sz="2200" i="1" dirty="0"/>
          </a:p>
        </p:txBody>
      </p:sp>
    </p:spTree>
    <p:extLst>
      <p:ext uri="{BB962C8B-B14F-4D97-AF65-F5344CB8AC3E}">
        <p14:creationId xmlns:p14="http://schemas.microsoft.com/office/powerpoint/2010/main" xmlns="" val="5731323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2810" y="1905000"/>
            <a:ext cx="9907190" cy="2667000"/>
          </a:xfrm>
        </p:spPr>
        <p:txBody>
          <a:bodyPr/>
          <a:lstStyle/>
          <a:p>
            <a:r>
              <a:rPr lang="en-US" dirty="0"/>
              <a:t>The principle of </a:t>
            </a:r>
            <a:r>
              <a:rPr lang="en-US" dirty="0" smtClean="0"/>
              <a:t>non</a:t>
            </a:r>
            <a:r>
              <a:rPr lang="sr-Latn-RS" dirty="0"/>
              <a:t>-</a:t>
            </a:r>
            <a:r>
              <a:rPr lang="en-US" dirty="0" smtClean="0"/>
              <a:t>malfeasance</a:t>
            </a:r>
            <a:endParaRPr lang="en-US" dirty="0"/>
          </a:p>
        </p:txBody>
      </p:sp>
      <p:sp>
        <p:nvSpPr>
          <p:cNvPr id="5" name="Subtitle 4"/>
          <p:cNvSpPr>
            <a:spLocks noGrp="1"/>
          </p:cNvSpPr>
          <p:nvPr>
            <p:ph type="subTitle" idx="1"/>
          </p:nvPr>
        </p:nvSpPr>
        <p:spPr/>
        <p:txBody>
          <a:bodyPr/>
          <a:lstStyle/>
          <a:p>
            <a:r>
              <a:rPr lang="en-US" dirty="0">
                <a:solidFill>
                  <a:srgbClr val="FF0000"/>
                </a:solidFill>
              </a:rPr>
              <a:t>Medical professionals should not cause </a:t>
            </a:r>
            <a:r>
              <a:rPr lang="en-US" dirty="0" smtClean="0">
                <a:solidFill>
                  <a:srgbClr val="FF0000"/>
                </a:solidFill>
              </a:rPr>
              <a:t>harm</a:t>
            </a:r>
            <a:r>
              <a:rPr lang="sr-Latn-RS" dirty="0" smtClean="0">
                <a:solidFill>
                  <a:srgbClr val="FF0000"/>
                </a:solidFill>
              </a:rPr>
              <a:t> </a:t>
            </a:r>
            <a:r>
              <a:rPr lang="en-US" dirty="0" smtClean="0">
                <a:solidFill>
                  <a:srgbClr val="FF0000"/>
                </a:solidFill>
              </a:rPr>
              <a:t>to </a:t>
            </a:r>
            <a:r>
              <a:rPr lang="en-US" dirty="0">
                <a:solidFill>
                  <a:srgbClr val="FF0000"/>
                </a:solidFill>
              </a:rPr>
              <a:t>their patients.</a:t>
            </a:r>
          </a:p>
        </p:txBody>
      </p:sp>
    </p:spTree>
    <p:extLst>
      <p:ext uri="{BB962C8B-B14F-4D97-AF65-F5344CB8AC3E}">
        <p14:creationId xmlns:p14="http://schemas.microsoft.com/office/powerpoint/2010/main" xmlns="" val="4147301536"/>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337</TotalTime>
  <Words>4253</Words>
  <Application>Microsoft Office PowerPoint</Application>
  <PresentationFormat>Custom</PresentationFormat>
  <Paragraphs>242</Paragraphs>
  <Slides>70</Slides>
  <Notes>0</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Chalkboard 16x9</vt:lpstr>
      <vt:lpstr>DEONTOLOGY AND BASIC CONCEPTS OF HEALTH LEGISLATION </vt:lpstr>
      <vt:lpstr>ETHICS IN MEDICINE</vt:lpstr>
      <vt:lpstr>Why Is Medical Ethics Important? </vt:lpstr>
      <vt:lpstr>Four Pillars of Medical Ethics</vt:lpstr>
      <vt:lpstr>Example: Ethical Dilemma</vt:lpstr>
      <vt:lpstr>AUTONOMY</vt:lpstr>
      <vt:lpstr>EXAMPLE: AUTHONOMY</vt:lpstr>
      <vt:lpstr>CASE </vt:lpstr>
      <vt:lpstr>The principle of non-malfeasance</vt:lpstr>
      <vt:lpstr>NON-MALFEASANCE</vt:lpstr>
      <vt:lpstr>EXAMPLE: NON-MALFEASANCE (Simms v. Simms [2003] 1 All ER 669 Concerning: when experimental surgery was lawful </vt:lpstr>
      <vt:lpstr>The principle of beneficence</vt:lpstr>
      <vt:lpstr>The principle of justice</vt:lpstr>
      <vt:lpstr>MAIN MEDICAL ETHICS CONCEPTS </vt:lpstr>
      <vt:lpstr>DEONTOLOGY </vt:lpstr>
      <vt:lpstr>The term of deontology</vt:lpstr>
      <vt:lpstr>DEONTOLOGY</vt:lpstr>
      <vt:lpstr>Example: DEONTOLOGY</vt:lpstr>
      <vt:lpstr>Medical Ethics Concept: Consequentialism </vt:lpstr>
      <vt:lpstr>Example: Consequentialism</vt:lpstr>
      <vt:lpstr>Medical Ethics Concept: Utilitarianism </vt:lpstr>
      <vt:lpstr>Example: Utilitarianism</vt:lpstr>
      <vt:lpstr>BACK TO DEONTOLOGY…</vt:lpstr>
      <vt:lpstr>Deontology must address four issues:</vt:lpstr>
      <vt:lpstr>Kant’s Moral Theory</vt:lpstr>
      <vt:lpstr>Good Will</vt:lpstr>
      <vt:lpstr>Duty</vt:lpstr>
      <vt:lpstr>Three Principles</vt:lpstr>
      <vt:lpstr>DEONTOLOGICAL THEORY KANTIANISM</vt:lpstr>
      <vt:lpstr>DEONTOLOGICAL THEORY KANTIANISM</vt:lpstr>
      <vt:lpstr>Deontological constraints</vt:lpstr>
      <vt:lpstr>MEDICAL DEONTOLOGY</vt:lpstr>
      <vt:lpstr>Medical deontology in ancient India</vt:lpstr>
      <vt:lpstr>Medical deontology in ancient Egypt and Persia</vt:lpstr>
      <vt:lpstr>Medical deontology in ancient Greece and Rome</vt:lpstr>
      <vt:lpstr>MEDICAL DEONTOLOGY</vt:lpstr>
      <vt:lpstr>EXAMPLES: medical deontology</vt:lpstr>
      <vt:lpstr>EXAMPLES: medical deontology</vt:lpstr>
      <vt:lpstr>Physician competence and equipment as an aspect of Medical Deontology</vt:lpstr>
      <vt:lpstr>Deontology legislation</vt:lpstr>
      <vt:lpstr>“Code of Deontology”/“Code of Ethics“</vt:lpstr>
      <vt:lpstr>CASE: DEONTOLOGY EXAMPLE</vt:lpstr>
      <vt:lpstr>CASE</vt:lpstr>
      <vt:lpstr>Questions:</vt:lpstr>
      <vt:lpstr>Deontological theory to help us answer deciding whether it is morally permissible for Patrick to go with his friend to the Clinic in the Switzerland</vt:lpstr>
      <vt:lpstr>BASIC CONCEPTS of LEGISLATION</vt:lpstr>
      <vt:lpstr>LEGISLATION</vt:lpstr>
      <vt:lpstr>LAW-MAKING PROCESS – the process of enacting, creating law; the process of establishing legally binding norms of conduct (norms of law).</vt:lpstr>
      <vt:lpstr>LAW-MAKING</vt:lpstr>
      <vt:lpstr>LEGAL TEXT –  contains norms of law manifested in writing with the use of legal provisions (sentences constituting the smallest editorial/technical units of legal texts).    </vt:lpstr>
      <vt:lpstr>SOURCE OF LAW (LAW-MAKING INSTRUMENT) – thing which gives origin to law;  a text issued in a prescribed form and under a specific name (e.g. act, regulation) by a competent public authority, containing new norms of law. </vt:lpstr>
      <vt:lpstr>Sources of law</vt:lpstr>
      <vt:lpstr>Sources of law</vt:lpstr>
      <vt:lpstr>Universally binding sources of law: </vt:lpstr>
      <vt:lpstr>Internally binding sources of law:</vt:lpstr>
      <vt:lpstr>THE CONSTITUTION – source of law containing norms according to which a country (state) is ruled; the source of law which has the highest importance (highest rank) and greatest legal force.</vt:lpstr>
      <vt:lpstr>INTERNATIONAL AGREEMENT – a source of law being a result of joint will of at least two states (or other subjects of international law), containing general and abstractive legal norms set by the agreeing parties, regulating their rights and obligations.</vt:lpstr>
      <vt:lpstr>STATUTE (ACT/LAW)  established written law, act of Parliament (legislative body).  </vt:lpstr>
      <vt:lpstr>REGULATION –  a normative act issued for the purposes of implementation of a statute.</vt:lpstr>
      <vt:lpstr>STRUCTURE OF LEGAL TEXTS</vt:lpstr>
      <vt:lpstr>Technical units of legal texts :</vt:lpstr>
      <vt:lpstr>Subject of law – the addressee of a legal norm, a person or entity to which a legally binding directive (norm) of conduct is directed; carrier of legal rights and obligations. </vt:lpstr>
      <vt:lpstr>Subjects of law </vt:lpstr>
      <vt:lpstr>Objects of norms of law </vt:lpstr>
      <vt:lpstr>Legal duty – a kind of behavior (conduct) which is described in the disposition of the norm and is demanded by the legislator from the addressee of a legal norm in circumstances described in the hypothesis of the norm.</vt:lpstr>
      <vt:lpstr>Legal right – legal entitlement (possibility, freedom) to do something or to refrain from doing something (to obtain something from somebody, to behave in a certain way, to refrain from doing something). </vt:lpstr>
      <vt:lpstr>Legal responsibility – negative legal consequences of conduct not complying with the norms of law: legal effects (e.g. obligation to compensate for a done damage) legal sanctions: penal/criminal, enforcement, invalidity</vt:lpstr>
      <vt:lpstr>Healthcare legislation deals with various aspects of health care, including the practices of caregivers and the rights of patients.</vt:lpstr>
      <vt:lpstr>HEALTH LEGISLATION in serbia</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DEONTOLOGY AND BASIC CONCEPTS OF HEALTH LEGISLATION </dc:title>
  <dc:creator>Tina</dc:creator>
  <cp:lastModifiedBy>Milanče Sin</cp:lastModifiedBy>
  <cp:revision>117</cp:revision>
  <dcterms:created xsi:type="dcterms:W3CDTF">2017-12-03T22:12:24Z</dcterms:created>
  <dcterms:modified xsi:type="dcterms:W3CDTF">2024-02-12T12:18:17Z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